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0" r:id="rId19"/>
    <p:sldId id="271" r:id="rId20"/>
    <p:sldId id="272" r:id="rId21"/>
    <p:sldId id="273" r:id="rId22"/>
    <p:sldId id="274" r:id="rId23"/>
    <p:sldId id="275" r:id="rId24"/>
    <p:sldId id="281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rial Bold" panose="020B0704020202020204" pitchFamily="34" charset="0"/>
      <p:regular r:id="rId31"/>
      <p:bold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Bold" panose="00000800000000000000" charset="0"/>
      <p:regular r:id="rId37"/>
    </p:embeddedFont>
    <p:embeddedFont>
      <p:font typeface="Poppins Semi-Bold" panose="020B0604020202020204" charset="0"/>
      <p:regular r:id="rId38"/>
    </p:embeddedFont>
    <p:embeddedFont>
      <p:font typeface="Source Sans Pro Bold" panose="020B0604020202020204" charset="0"/>
      <p:regular r:id="rId39"/>
    </p:embeddedFont>
    <p:embeddedFont>
      <p:font typeface="Times New Roman Bold" panose="02020803070505020304" pitchFamily="18" charset="0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8235" autoAdjust="0"/>
  </p:normalViewPr>
  <p:slideViewPr>
    <p:cSldViewPr>
      <p:cViewPr varScale="1">
        <p:scale>
          <a:sx n="49" d="100"/>
          <a:sy n="49" d="100"/>
        </p:scale>
        <p:origin x="1042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18.07.2025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EAD7C-7DD6-4706-4C49-B5D87CBE1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A1E33C-1DF9-6F4E-AEF3-90672C6282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C6B18-81AC-CB82-D99E-42419D8926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3F2DCD7-6CD8-BA1B-B8B6-418E818DA2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85739A-F536-2503-9449-C8A72500E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5E980-7116-EE86-7F29-0D0EAAD056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D6BF5-A60B-029D-4767-6C93164DA9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865890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These are the main components I plan to use: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2818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/>
              <a:t>This project has three main objectives: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2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6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874173" y="8475427"/>
            <a:ext cx="10155457" cy="1233441"/>
            <a:chOff x="0" y="0"/>
            <a:chExt cx="2674688" cy="3248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74688" cy="324857"/>
            </a:xfrm>
            <a:custGeom>
              <a:avLst/>
              <a:gdLst/>
              <a:ahLst/>
              <a:cxnLst/>
              <a:rect l="l" t="t" r="r" b="b"/>
              <a:pathLst>
                <a:path w="2674688" h="324857">
                  <a:moveTo>
                    <a:pt x="0" y="0"/>
                  </a:moveTo>
                  <a:lnTo>
                    <a:pt x="2674688" y="0"/>
                  </a:lnTo>
                  <a:lnTo>
                    <a:pt x="2674688" y="324857"/>
                  </a:lnTo>
                  <a:lnTo>
                    <a:pt x="0" y="324857"/>
                  </a:lnTo>
                  <a:close/>
                </a:path>
              </a:pathLst>
            </a:custGeom>
            <a:solidFill>
              <a:srgbClr val="00B1A9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674688" cy="3820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7929" y="629516"/>
            <a:ext cx="3775699" cy="1709691"/>
            <a:chOff x="0" y="0"/>
            <a:chExt cx="994423" cy="4502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4423" cy="450289"/>
            </a:xfrm>
            <a:custGeom>
              <a:avLst/>
              <a:gdLst/>
              <a:ahLst/>
              <a:cxnLst/>
              <a:rect l="l" t="t" r="r" b="b"/>
              <a:pathLst>
                <a:path w="994423" h="450289">
                  <a:moveTo>
                    <a:pt x="0" y="0"/>
                  </a:moveTo>
                  <a:lnTo>
                    <a:pt x="994423" y="0"/>
                  </a:lnTo>
                  <a:lnTo>
                    <a:pt x="994423" y="450289"/>
                  </a:lnTo>
                  <a:lnTo>
                    <a:pt x="0" y="450289"/>
                  </a:lnTo>
                  <a:close/>
                </a:path>
              </a:pathLst>
            </a:custGeom>
            <a:solidFill>
              <a:srgbClr val="00B1A9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994423" cy="507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4173" y="491457"/>
            <a:ext cx="3721937" cy="1484934"/>
            <a:chOff x="0" y="0"/>
            <a:chExt cx="4962582" cy="197991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962582" cy="1979912"/>
              <a:chOff x="0" y="0"/>
              <a:chExt cx="980263" cy="39109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80263" cy="391094"/>
              </a:xfrm>
              <a:custGeom>
                <a:avLst/>
                <a:gdLst/>
                <a:ahLst/>
                <a:cxnLst/>
                <a:rect l="l" t="t" r="r" b="b"/>
                <a:pathLst>
                  <a:path w="980263" h="391094">
                    <a:moveTo>
                      <a:pt x="106084" y="0"/>
                    </a:moveTo>
                    <a:lnTo>
                      <a:pt x="874179" y="0"/>
                    </a:lnTo>
                    <a:cubicBezTo>
                      <a:pt x="932768" y="0"/>
                      <a:pt x="980263" y="47495"/>
                      <a:pt x="980263" y="106084"/>
                    </a:cubicBezTo>
                    <a:lnTo>
                      <a:pt x="980263" y="285010"/>
                    </a:lnTo>
                    <a:cubicBezTo>
                      <a:pt x="980263" y="343598"/>
                      <a:pt x="932768" y="391094"/>
                      <a:pt x="874179" y="391094"/>
                    </a:cubicBezTo>
                    <a:lnTo>
                      <a:pt x="106084" y="391094"/>
                    </a:lnTo>
                    <a:cubicBezTo>
                      <a:pt x="47495" y="391094"/>
                      <a:pt x="0" y="343598"/>
                      <a:pt x="0" y="285010"/>
                    </a:cubicBezTo>
                    <a:lnTo>
                      <a:pt x="0" y="106084"/>
                    </a:lnTo>
                    <a:cubicBezTo>
                      <a:pt x="0" y="47495"/>
                      <a:pt x="47495" y="0"/>
                      <a:pt x="106084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MY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980263" cy="44824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>
              <a:off x="354988" y="104883"/>
              <a:ext cx="4252606" cy="1770147"/>
            </a:xfrm>
            <a:custGeom>
              <a:avLst/>
              <a:gdLst/>
              <a:ahLst/>
              <a:cxnLst/>
              <a:rect l="l" t="t" r="r" b="b"/>
              <a:pathLst>
                <a:path w="4252606" h="1770147">
                  <a:moveTo>
                    <a:pt x="0" y="0"/>
                  </a:moveTo>
                  <a:lnTo>
                    <a:pt x="4252606" y="0"/>
                  </a:lnTo>
                  <a:lnTo>
                    <a:pt x="4252606" y="1770147"/>
                  </a:lnTo>
                  <a:lnTo>
                    <a:pt x="0" y="17701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74173" y="7507022"/>
            <a:ext cx="6378909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spc="1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to: </a:t>
            </a:r>
          </a:p>
          <a:p>
            <a:pPr algn="l">
              <a:lnSpc>
                <a:spcPts val="2940"/>
              </a:lnSpc>
            </a:pPr>
            <a:r>
              <a:rPr lang="en-US" sz="2100" spc="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Dr Siti Nurlaili Bt Karim</a:t>
            </a:r>
          </a:p>
          <a:p>
            <a:pPr algn="l">
              <a:lnSpc>
                <a:spcPts val="2940"/>
              </a:lnSpc>
            </a:pPr>
            <a:r>
              <a:rPr lang="en-US" sz="2100" spc="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Ts Dr M Luqman B Mahamad Zakaria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4173" y="5784192"/>
            <a:ext cx="7443874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 spc="1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by: </a:t>
            </a:r>
          </a:p>
          <a:p>
            <a:pPr algn="l">
              <a:lnSpc>
                <a:spcPts val="2939"/>
              </a:lnSpc>
            </a:pPr>
            <a:r>
              <a:rPr lang="en-US" sz="2099" spc="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Muhammad Afiq bin Zakaria</a:t>
            </a:r>
          </a:p>
          <a:p>
            <a:pPr algn="l">
              <a:lnSpc>
                <a:spcPts val="2939"/>
              </a:lnSpc>
            </a:pPr>
            <a:r>
              <a:rPr lang="en-US" sz="2099" spc="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21001351</a:t>
            </a:r>
          </a:p>
          <a:p>
            <a:pPr algn="l">
              <a:lnSpc>
                <a:spcPts val="2939"/>
              </a:lnSpc>
            </a:pPr>
            <a:r>
              <a:rPr lang="en-US" sz="2099" spc="1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Bachelor of Computer Science (Hons)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74173" y="9333583"/>
            <a:ext cx="6378909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 b="1" spc="13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04.07.2025 (Friday)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4173" y="2119266"/>
            <a:ext cx="9257121" cy="86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Proposal Defence FYP 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4173" y="3061142"/>
            <a:ext cx="9257121" cy="256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7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Easy Parcel: IoT-Based Parcel Storage System for University Villages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" r="-1252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734441" y="3780165"/>
            <a:ext cx="8409559" cy="25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2"/>
              </a:lnSpc>
              <a:spcBef>
                <a:spcPct val="0"/>
              </a:spcBef>
            </a:pPr>
            <a:r>
              <a:rPr lang="en-US" sz="7301" b="1" spc="6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REVIEW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9227" y="8342175"/>
            <a:ext cx="3086100" cy="1778922"/>
            <a:chOff x="0" y="0"/>
            <a:chExt cx="812800" cy="468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68523"/>
            </a:xfrm>
            <a:custGeom>
              <a:avLst/>
              <a:gdLst/>
              <a:ahLst/>
              <a:cxnLst/>
              <a:rect l="l" t="t" r="r" b="b"/>
              <a:pathLst>
                <a:path w="812800" h="468523">
                  <a:moveTo>
                    <a:pt x="0" y="0"/>
                  </a:moveTo>
                  <a:lnTo>
                    <a:pt x="812800" y="0"/>
                  </a:lnTo>
                  <a:lnTo>
                    <a:pt x="812800" y="468523"/>
                  </a:lnTo>
                  <a:lnTo>
                    <a:pt x="0" y="468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535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2329506" y="2690992"/>
            <a:ext cx="13628989" cy="7478908"/>
          </a:xfrm>
          <a:custGeom>
            <a:avLst/>
            <a:gdLst/>
            <a:ahLst/>
            <a:cxnLst/>
            <a:rect l="l" t="t" r="r" b="b"/>
            <a:pathLst>
              <a:path w="13628989" h="7478908">
                <a:moveTo>
                  <a:pt x="0" y="0"/>
                </a:moveTo>
                <a:lnTo>
                  <a:pt x="13628988" y="0"/>
                </a:lnTo>
                <a:lnTo>
                  <a:pt x="13628988" y="7478907"/>
                </a:lnTo>
                <a:lnTo>
                  <a:pt x="0" y="7478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Freeform 10"/>
          <p:cNvSpPr/>
          <p:nvPr/>
        </p:nvSpPr>
        <p:spPr>
          <a:xfrm>
            <a:off x="16170221" y="7852709"/>
            <a:ext cx="2178159" cy="2317190"/>
          </a:xfrm>
          <a:custGeom>
            <a:avLst/>
            <a:gdLst/>
            <a:ahLst/>
            <a:cxnLst/>
            <a:rect l="l" t="t" r="r" b="b"/>
            <a:pathLst>
              <a:path w="2178159" h="2317190">
                <a:moveTo>
                  <a:pt x="0" y="0"/>
                </a:moveTo>
                <a:lnTo>
                  <a:pt x="2178158" y="0"/>
                </a:lnTo>
                <a:lnTo>
                  <a:pt x="2178158" y="2317190"/>
                </a:lnTo>
                <a:lnTo>
                  <a:pt x="0" y="2317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1" name="Freeform 11"/>
          <p:cNvSpPr/>
          <p:nvPr/>
        </p:nvSpPr>
        <p:spPr>
          <a:xfrm>
            <a:off x="57256" y="8184521"/>
            <a:ext cx="2272250" cy="1985378"/>
          </a:xfrm>
          <a:custGeom>
            <a:avLst/>
            <a:gdLst/>
            <a:ahLst/>
            <a:cxnLst/>
            <a:rect l="l" t="t" r="r" b="b"/>
            <a:pathLst>
              <a:path w="2272250" h="1985378">
                <a:moveTo>
                  <a:pt x="0" y="0"/>
                </a:moveTo>
                <a:lnTo>
                  <a:pt x="2272250" y="0"/>
                </a:lnTo>
                <a:lnTo>
                  <a:pt x="2272250" y="1985378"/>
                </a:lnTo>
                <a:lnTo>
                  <a:pt x="0" y="19853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TextBox 12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15195" y="2050276"/>
            <a:ext cx="1428147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 REVIEW - RESEARCH STUDY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9" name="Group 9"/>
          <p:cNvGrpSpPr/>
          <p:nvPr/>
        </p:nvGrpSpPr>
        <p:grpSpPr>
          <a:xfrm rot="-1871393">
            <a:off x="3076025" y="3207561"/>
            <a:ext cx="3390669" cy="1325725"/>
            <a:chOff x="0" y="0"/>
            <a:chExt cx="893016" cy="3491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8113" y="2881492"/>
            <a:ext cx="4719365" cy="2939837"/>
            <a:chOff x="0" y="0"/>
            <a:chExt cx="1242960" cy="774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8113" y="3443467"/>
            <a:ext cx="5158153" cy="2939837"/>
            <a:chOff x="0" y="0"/>
            <a:chExt cx="1358526" cy="774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58526" cy="774278"/>
            </a:xfrm>
            <a:custGeom>
              <a:avLst/>
              <a:gdLst/>
              <a:ahLst/>
              <a:cxnLst/>
              <a:rect l="l" t="t" r="r" b="b"/>
              <a:pathLst>
                <a:path w="1358526" h="774278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97732"/>
                  </a:lnTo>
                  <a:cubicBezTo>
                    <a:pt x="1358526" y="740007"/>
                    <a:pt x="1324255" y="774278"/>
                    <a:pt x="1281980" y="774278"/>
                  </a:cubicBezTo>
                  <a:lnTo>
                    <a:pt x="76546" y="774278"/>
                  </a:lnTo>
                  <a:cubicBezTo>
                    <a:pt x="56245" y="774278"/>
                    <a:pt x="36775" y="766214"/>
                    <a:pt x="22420" y="751858"/>
                  </a:cubicBezTo>
                  <a:cubicBezTo>
                    <a:pt x="8065" y="737503"/>
                    <a:pt x="0" y="718033"/>
                    <a:pt x="0" y="697732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58526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871393">
            <a:off x="6268824" y="7041639"/>
            <a:ext cx="3390669" cy="1325725"/>
            <a:chOff x="0" y="0"/>
            <a:chExt cx="893016" cy="3491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706130" y="6697629"/>
            <a:ext cx="4719365" cy="2939837"/>
            <a:chOff x="0" y="0"/>
            <a:chExt cx="1242960" cy="7742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706130" y="7296435"/>
            <a:ext cx="5158153" cy="2836332"/>
            <a:chOff x="0" y="0"/>
            <a:chExt cx="1358526" cy="7470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58526" cy="747017"/>
            </a:xfrm>
            <a:custGeom>
              <a:avLst/>
              <a:gdLst/>
              <a:ahLst/>
              <a:cxnLst/>
              <a:rect l="l" t="t" r="r" b="b"/>
              <a:pathLst>
                <a:path w="1358526" h="747017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70471"/>
                  </a:lnTo>
                  <a:cubicBezTo>
                    <a:pt x="1358526" y="712747"/>
                    <a:pt x="1324255" y="747017"/>
                    <a:pt x="1281980" y="747017"/>
                  </a:cubicBezTo>
                  <a:lnTo>
                    <a:pt x="76546" y="747017"/>
                  </a:lnTo>
                  <a:cubicBezTo>
                    <a:pt x="56245" y="747017"/>
                    <a:pt x="36775" y="738953"/>
                    <a:pt x="22420" y="724598"/>
                  </a:cubicBezTo>
                  <a:cubicBezTo>
                    <a:pt x="8065" y="710242"/>
                    <a:pt x="0" y="690772"/>
                    <a:pt x="0" y="670471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358526" cy="80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871393">
            <a:off x="9024753" y="3099136"/>
            <a:ext cx="3390669" cy="1325725"/>
            <a:chOff x="0" y="0"/>
            <a:chExt cx="893016" cy="3491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64924" y="2690992"/>
            <a:ext cx="4719365" cy="3130337"/>
            <a:chOff x="0" y="0"/>
            <a:chExt cx="1242960" cy="8244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2960" cy="824451"/>
            </a:xfrm>
            <a:custGeom>
              <a:avLst/>
              <a:gdLst/>
              <a:ahLst/>
              <a:cxnLst/>
              <a:rect l="l" t="t" r="r" b="b"/>
              <a:pathLst>
                <a:path w="1242960" h="824451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740788"/>
                  </a:lnTo>
                  <a:cubicBezTo>
                    <a:pt x="1242960" y="762977"/>
                    <a:pt x="1234146" y="784257"/>
                    <a:pt x="1218456" y="799947"/>
                  </a:cubicBezTo>
                  <a:cubicBezTo>
                    <a:pt x="1202766" y="815637"/>
                    <a:pt x="1181486" y="824451"/>
                    <a:pt x="1159297" y="824451"/>
                  </a:cubicBezTo>
                  <a:lnTo>
                    <a:pt x="83663" y="824451"/>
                  </a:lnTo>
                  <a:cubicBezTo>
                    <a:pt x="61474" y="824451"/>
                    <a:pt x="40194" y="815637"/>
                    <a:pt x="24504" y="799947"/>
                  </a:cubicBezTo>
                  <a:cubicBezTo>
                    <a:pt x="8815" y="784257"/>
                    <a:pt x="0" y="762977"/>
                    <a:pt x="0" y="740788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242960" cy="88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63006" y="3443467"/>
            <a:ext cx="5158153" cy="2816012"/>
            <a:chOff x="0" y="0"/>
            <a:chExt cx="1358526" cy="7416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58526" cy="741666"/>
            </a:xfrm>
            <a:custGeom>
              <a:avLst/>
              <a:gdLst/>
              <a:ahLst/>
              <a:cxnLst/>
              <a:rect l="l" t="t" r="r" b="b"/>
              <a:pathLst>
                <a:path w="1358526" h="741666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65119"/>
                  </a:lnTo>
                  <a:cubicBezTo>
                    <a:pt x="1358526" y="707395"/>
                    <a:pt x="1324255" y="741666"/>
                    <a:pt x="1281980" y="741666"/>
                  </a:cubicBezTo>
                  <a:lnTo>
                    <a:pt x="76546" y="741666"/>
                  </a:lnTo>
                  <a:cubicBezTo>
                    <a:pt x="34271" y="741666"/>
                    <a:pt x="0" y="707395"/>
                    <a:pt x="0" y="665119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58526" cy="79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871393">
            <a:off x="14969646" y="3207561"/>
            <a:ext cx="3390669" cy="1325725"/>
            <a:chOff x="0" y="0"/>
            <a:chExt cx="893016" cy="3491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11734" y="2881492"/>
            <a:ext cx="4719365" cy="2939837"/>
            <a:chOff x="0" y="0"/>
            <a:chExt cx="1242960" cy="7742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11734" y="3443467"/>
            <a:ext cx="5158153" cy="2816012"/>
            <a:chOff x="0" y="0"/>
            <a:chExt cx="1358526" cy="7416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58526" cy="741666"/>
            </a:xfrm>
            <a:custGeom>
              <a:avLst/>
              <a:gdLst/>
              <a:ahLst/>
              <a:cxnLst/>
              <a:rect l="l" t="t" r="r" b="b"/>
              <a:pathLst>
                <a:path w="1358526" h="741666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65119"/>
                  </a:lnTo>
                  <a:cubicBezTo>
                    <a:pt x="1358526" y="707395"/>
                    <a:pt x="1324255" y="741666"/>
                    <a:pt x="1281980" y="741666"/>
                  </a:cubicBezTo>
                  <a:lnTo>
                    <a:pt x="76546" y="741666"/>
                  </a:lnTo>
                  <a:cubicBezTo>
                    <a:pt x="34271" y="741666"/>
                    <a:pt x="0" y="707395"/>
                    <a:pt x="0" y="665119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358526" cy="79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871393">
            <a:off x="12392487" y="7041639"/>
            <a:ext cx="3390669" cy="1325725"/>
            <a:chOff x="0" y="0"/>
            <a:chExt cx="893016" cy="34916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934575" y="6697629"/>
            <a:ext cx="4719365" cy="2939837"/>
            <a:chOff x="0" y="0"/>
            <a:chExt cx="1242960" cy="77427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934575" y="7296435"/>
            <a:ext cx="5158153" cy="2836332"/>
            <a:chOff x="0" y="0"/>
            <a:chExt cx="1358526" cy="74701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58526" cy="747017"/>
            </a:xfrm>
            <a:custGeom>
              <a:avLst/>
              <a:gdLst/>
              <a:ahLst/>
              <a:cxnLst/>
              <a:rect l="l" t="t" r="r" b="b"/>
              <a:pathLst>
                <a:path w="1358526" h="747017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70471"/>
                  </a:lnTo>
                  <a:cubicBezTo>
                    <a:pt x="1358526" y="712747"/>
                    <a:pt x="1324255" y="747017"/>
                    <a:pt x="1281980" y="747017"/>
                  </a:cubicBezTo>
                  <a:lnTo>
                    <a:pt x="76546" y="747017"/>
                  </a:lnTo>
                  <a:cubicBezTo>
                    <a:pt x="56245" y="747017"/>
                    <a:pt x="36775" y="738953"/>
                    <a:pt x="22420" y="724598"/>
                  </a:cubicBezTo>
                  <a:cubicBezTo>
                    <a:pt x="8065" y="710242"/>
                    <a:pt x="0" y="690772"/>
                    <a:pt x="0" y="670471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358526" cy="80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6784317" y="3721173"/>
            <a:ext cx="4719365" cy="219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Systems like Poliku and UPC use web-based tools but don’t integrate with mobile apps or IoT hardware.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15195" y="2050276"/>
            <a:ext cx="1428147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RESEARCH GAPS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7507" y="2948167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Student-specific design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84317" y="2644636"/>
            <a:ext cx="4719365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integrated mobile control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731128" y="2948167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&amp; security balance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925524" y="6764304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Courier-side support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153969" y="6764304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Affordability &amp; Scalability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33991" y="3739270"/>
            <a:ext cx="4719365" cy="219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Most systems aren't tailored for students in residential campus settings with limited mobility.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513651" y="3520195"/>
            <a:ext cx="5156236" cy="263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Most systems fail to balance security with usability, making them either too complex for shared campus environments or too basic to ensure parcel safety.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152052" y="7803375"/>
            <a:ext cx="4719365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Commercial systems may be costly and hard to scale or adapt in smaller campus communities.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706130" y="7365225"/>
            <a:ext cx="5158153" cy="263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solutions rarely include features that support courier-side access, such as barcode scanning or OTP verification for secure parcel drop-offs.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341485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284289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227092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53940" y="6665349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491743" y="6665349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9" name="Group 9"/>
          <p:cNvGrpSpPr/>
          <p:nvPr/>
        </p:nvGrpSpPr>
        <p:grpSpPr>
          <a:xfrm rot="-1871393">
            <a:off x="3076025" y="3207561"/>
            <a:ext cx="3390669" cy="1325725"/>
            <a:chOff x="0" y="0"/>
            <a:chExt cx="893016" cy="3491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8113" y="2881492"/>
            <a:ext cx="4719365" cy="2939837"/>
            <a:chOff x="0" y="0"/>
            <a:chExt cx="1242960" cy="7742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1E2371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8113" y="3443467"/>
            <a:ext cx="5158153" cy="2939837"/>
            <a:chOff x="0" y="0"/>
            <a:chExt cx="1358526" cy="7742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58526" cy="774278"/>
            </a:xfrm>
            <a:custGeom>
              <a:avLst/>
              <a:gdLst/>
              <a:ahLst/>
              <a:cxnLst/>
              <a:rect l="l" t="t" r="r" b="b"/>
              <a:pathLst>
                <a:path w="1358526" h="774278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97732"/>
                  </a:lnTo>
                  <a:cubicBezTo>
                    <a:pt x="1358526" y="740007"/>
                    <a:pt x="1324255" y="774278"/>
                    <a:pt x="1281980" y="774278"/>
                  </a:cubicBezTo>
                  <a:lnTo>
                    <a:pt x="76546" y="774278"/>
                  </a:lnTo>
                  <a:cubicBezTo>
                    <a:pt x="56245" y="774278"/>
                    <a:pt x="36775" y="766214"/>
                    <a:pt x="22420" y="751858"/>
                  </a:cubicBezTo>
                  <a:cubicBezTo>
                    <a:pt x="8065" y="737503"/>
                    <a:pt x="0" y="718033"/>
                    <a:pt x="0" y="697732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358526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1871393">
            <a:off x="6268824" y="7041639"/>
            <a:ext cx="3390669" cy="1325725"/>
            <a:chOff x="0" y="0"/>
            <a:chExt cx="893016" cy="3491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706130" y="6697629"/>
            <a:ext cx="4719365" cy="2939837"/>
            <a:chOff x="0" y="0"/>
            <a:chExt cx="1242960" cy="77427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1E2371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706130" y="7296435"/>
            <a:ext cx="5158153" cy="2836332"/>
            <a:chOff x="0" y="0"/>
            <a:chExt cx="1358526" cy="74701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58526" cy="747017"/>
            </a:xfrm>
            <a:custGeom>
              <a:avLst/>
              <a:gdLst/>
              <a:ahLst/>
              <a:cxnLst/>
              <a:rect l="l" t="t" r="r" b="b"/>
              <a:pathLst>
                <a:path w="1358526" h="747017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70471"/>
                  </a:lnTo>
                  <a:cubicBezTo>
                    <a:pt x="1358526" y="712747"/>
                    <a:pt x="1324255" y="747017"/>
                    <a:pt x="1281980" y="747017"/>
                  </a:cubicBezTo>
                  <a:lnTo>
                    <a:pt x="76546" y="747017"/>
                  </a:lnTo>
                  <a:cubicBezTo>
                    <a:pt x="56245" y="747017"/>
                    <a:pt x="36775" y="738953"/>
                    <a:pt x="22420" y="724598"/>
                  </a:cubicBezTo>
                  <a:cubicBezTo>
                    <a:pt x="8065" y="710242"/>
                    <a:pt x="0" y="690772"/>
                    <a:pt x="0" y="670471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358526" cy="80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871393">
            <a:off x="9024753" y="3099136"/>
            <a:ext cx="3390669" cy="1325725"/>
            <a:chOff x="0" y="0"/>
            <a:chExt cx="893016" cy="3491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564924" y="2690992"/>
            <a:ext cx="4719365" cy="3130337"/>
            <a:chOff x="0" y="0"/>
            <a:chExt cx="1242960" cy="82445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242960" cy="824451"/>
            </a:xfrm>
            <a:custGeom>
              <a:avLst/>
              <a:gdLst/>
              <a:ahLst/>
              <a:cxnLst/>
              <a:rect l="l" t="t" r="r" b="b"/>
              <a:pathLst>
                <a:path w="1242960" h="824451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740788"/>
                  </a:lnTo>
                  <a:cubicBezTo>
                    <a:pt x="1242960" y="762977"/>
                    <a:pt x="1234146" y="784257"/>
                    <a:pt x="1218456" y="799947"/>
                  </a:cubicBezTo>
                  <a:cubicBezTo>
                    <a:pt x="1202766" y="815637"/>
                    <a:pt x="1181486" y="824451"/>
                    <a:pt x="1159297" y="824451"/>
                  </a:cubicBezTo>
                  <a:lnTo>
                    <a:pt x="83663" y="824451"/>
                  </a:lnTo>
                  <a:cubicBezTo>
                    <a:pt x="61474" y="824451"/>
                    <a:pt x="40194" y="815637"/>
                    <a:pt x="24504" y="799947"/>
                  </a:cubicBezTo>
                  <a:cubicBezTo>
                    <a:pt x="8815" y="784257"/>
                    <a:pt x="0" y="762977"/>
                    <a:pt x="0" y="740788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1E2371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1242960" cy="881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563006" y="3443467"/>
            <a:ext cx="5158153" cy="2816012"/>
            <a:chOff x="0" y="0"/>
            <a:chExt cx="1358526" cy="741666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58526" cy="741666"/>
            </a:xfrm>
            <a:custGeom>
              <a:avLst/>
              <a:gdLst/>
              <a:ahLst/>
              <a:cxnLst/>
              <a:rect l="l" t="t" r="r" b="b"/>
              <a:pathLst>
                <a:path w="1358526" h="741666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65119"/>
                  </a:lnTo>
                  <a:cubicBezTo>
                    <a:pt x="1358526" y="707395"/>
                    <a:pt x="1324255" y="741666"/>
                    <a:pt x="1281980" y="741666"/>
                  </a:cubicBezTo>
                  <a:lnTo>
                    <a:pt x="76546" y="741666"/>
                  </a:lnTo>
                  <a:cubicBezTo>
                    <a:pt x="34271" y="741666"/>
                    <a:pt x="0" y="707395"/>
                    <a:pt x="0" y="665119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1358526" cy="79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1871393">
            <a:off x="14969646" y="3207561"/>
            <a:ext cx="3390669" cy="1325725"/>
            <a:chOff x="0" y="0"/>
            <a:chExt cx="893016" cy="3491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511734" y="2881492"/>
            <a:ext cx="4719365" cy="2939837"/>
            <a:chOff x="0" y="0"/>
            <a:chExt cx="1242960" cy="77427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1E2371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11734" y="3443467"/>
            <a:ext cx="5158153" cy="2816012"/>
            <a:chOff x="0" y="0"/>
            <a:chExt cx="1358526" cy="74166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58526" cy="741666"/>
            </a:xfrm>
            <a:custGeom>
              <a:avLst/>
              <a:gdLst/>
              <a:ahLst/>
              <a:cxnLst/>
              <a:rect l="l" t="t" r="r" b="b"/>
              <a:pathLst>
                <a:path w="1358526" h="741666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65119"/>
                  </a:lnTo>
                  <a:cubicBezTo>
                    <a:pt x="1358526" y="707395"/>
                    <a:pt x="1324255" y="741666"/>
                    <a:pt x="1281980" y="741666"/>
                  </a:cubicBezTo>
                  <a:lnTo>
                    <a:pt x="76546" y="741666"/>
                  </a:lnTo>
                  <a:cubicBezTo>
                    <a:pt x="34271" y="741666"/>
                    <a:pt x="0" y="707395"/>
                    <a:pt x="0" y="665119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358526" cy="7988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1871393">
            <a:off x="12392487" y="7041639"/>
            <a:ext cx="3390669" cy="1325725"/>
            <a:chOff x="0" y="0"/>
            <a:chExt cx="893016" cy="34916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93016" cy="349162"/>
            </a:xfrm>
            <a:custGeom>
              <a:avLst/>
              <a:gdLst/>
              <a:ahLst/>
              <a:cxnLst/>
              <a:rect l="l" t="t" r="r" b="b"/>
              <a:pathLst>
                <a:path w="893016" h="349162">
                  <a:moveTo>
                    <a:pt x="689816" y="0"/>
                  </a:moveTo>
                  <a:cubicBezTo>
                    <a:pt x="802040" y="0"/>
                    <a:pt x="893016" y="78163"/>
                    <a:pt x="893016" y="174581"/>
                  </a:cubicBezTo>
                  <a:cubicBezTo>
                    <a:pt x="893016" y="270999"/>
                    <a:pt x="802040" y="349162"/>
                    <a:pt x="689816" y="349162"/>
                  </a:cubicBezTo>
                  <a:lnTo>
                    <a:pt x="203200" y="349162"/>
                  </a:lnTo>
                  <a:cubicBezTo>
                    <a:pt x="90976" y="349162"/>
                    <a:pt x="0" y="270999"/>
                    <a:pt x="0" y="174581"/>
                  </a:cubicBezTo>
                  <a:cubicBezTo>
                    <a:pt x="0" y="781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893016" cy="406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934575" y="6697629"/>
            <a:ext cx="4719365" cy="2939837"/>
            <a:chOff x="0" y="0"/>
            <a:chExt cx="1242960" cy="774278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242960" cy="774278"/>
            </a:xfrm>
            <a:custGeom>
              <a:avLst/>
              <a:gdLst/>
              <a:ahLst/>
              <a:cxnLst/>
              <a:rect l="l" t="t" r="r" b="b"/>
              <a:pathLst>
                <a:path w="1242960" h="774278">
                  <a:moveTo>
                    <a:pt x="83663" y="0"/>
                  </a:moveTo>
                  <a:lnTo>
                    <a:pt x="1159297" y="0"/>
                  </a:lnTo>
                  <a:cubicBezTo>
                    <a:pt x="1181486" y="0"/>
                    <a:pt x="1202766" y="8815"/>
                    <a:pt x="1218456" y="24504"/>
                  </a:cubicBezTo>
                  <a:cubicBezTo>
                    <a:pt x="1234146" y="40194"/>
                    <a:pt x="1242960" y="61474"/>
                    <a:pt x="1242960" y="83663"/>
                  </a:cubicBezTo>
                  <a:lnTo>
                    <a:pt x="1242960" y="690615"/>
                  </a:lnTo>
                  <a:cubicBezTo>
                    <a:pt x="1242960" y="712804"/>
                    <a:pt x="1234146" y="734084"/>
                    <a:pt x="1218456" y="749774"/>
                  </a:cubicBezTo>
                  <a:cubicBezTo>
                    <a:pt x="1202766" y="765464"/>
                    <a:pt x="1181486" y="774278"/>
                    <a:pt x="1159297" y="774278"/>
                  </a:cubicBezTo>
                  <a:lnTo>
                    <a:pt x="83663" y="774278"/>
                  </a:lnTo>
                  <a:cubicBezTo>
                    <a:pt x="61474" y="774278"/>
                    <a:pt x="40194" y="765464"/>
                    <a:pt x="24504" y="749774"/>
                  </a:cubicBezTo>
                  <a:cubicBezTo>
                    <a:pt x="8815" y="734084"/>
                    <a:pt x="0" y="712804"/>
                    <a:pt x="0" y="690615"/>
                  </a:cubicBezTo>
                  <a:lnTo>
                    <a:pt x="0" y="83663"/>
                  </a:lnTo>
                  <a:cubicBezTo>
                    <a:pt x="0" y="61474"/>
                    <a:pt x="8815" y="40194"/>
                    <a:pt x="24504" y="24504"/>
                  </a:cubicBezTo>
                  <a:cubicBezTo>
                    <a:pt x="40194" y="8815"/>
                    <a:pt x="61474" y="0"/>
                    <a:pt x="83663" y="0"/>
                  </a:cubicBezTo>
                  <a:close/>
                </a:path>
              </a:pathLst>
            </a:custGeom>
            <a:solidFill>
              <a:srgbClr val="1E2371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242960" cy="8314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934575" y="7296435"/>
            <a:ext cx="5158153" cy="2836332"/>
            <a:chOff x="0" y="0"/>
            <a:chExt cx="1358526" cy="74701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358526" cy="747017"/>
            </a:xfrm>
            <a:custGeom>
              <a:avLst/>
              <a:gdLst/>
              <a:ahLst/>
              <a:cxnLst/>
              <a:rect l="l" t="t" r="r" b="b"/>
              <a:pathLst>
                <a:path w="1358526" h="747017">
                  <a:moveTo>
                    <a:pt x="76546" y="0"/>
                  </a:moveTo>
                  <a:lnTo>
                    <a:pt x="1281980" y="0"/>
                  </a:lnTo>
                  <a:cubicBezTo>
                    <a:pt x="1302281" y="0"/>
                    <a:pt x="1321751" y="8065"/>
                    <a:pt x="1336106" y="22420"/>
                  </a:cubicBezTo>
                  <a:cubicBezTo>
                    <a:pt x="1350461" y="36775"/>
                    <a:pt x="1358526" y="56245"/>
                    <a:pt x="1358526" y="76546"/>
                  </a:cubicBezTo>
                  <a:lnTo>
                    <a:pt x="1358526" y="670471"/>
                  </a:lnTo>
                  <a:cubicBezTo>
                    <a:pt x="1358526" y="712747"/>
                    <a:pt x="1324255" y="747017"/>
                    <a:pt x="1281980" y="747017"/>
                  </a:cubicBezTo>
                  <a:lnTo>
                    <a:pt x="76546" y="747017"/>
                  </a:lnTo>
                  <a:cubicBezTo>
                    <a:pt x="56245" y="747017"/>
                    <a:pt x="36775" y="738953"/>
                    <a:pt x="22420" y="724598"/>
                  </a:cubicBezTo>
                  <a:cubicBezTo>
                    <a:pt x="8065" y="710242"/>
                    <a:pt x="0" y="690772"/>
                    <a:pt x="0" y="670471"/>
                  </a:cubicBezTo>
                  <a:lnTo>
                    <a:pt x="0" y="76546"/>
                  </a:lnTo>
                  <a:cubicBezTo>
                    <a:pt x="0" y="56245"/>
                    <a:pt x="8065" y="36775"/>
                    <a:pt x="22420" y="22420"/>
                  </a:cubicBezTo>
                  <a:cubicBezTo>
                    <a:pt x="36775" y="8065"/>
                    <a:pt x="56245" y="0"/>
                    <a:pt x="765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358526" cy="804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6567013" y="3575050"/>
            <a:ext cx="5154146" cy="263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system includes a dedicated mobile app, allowing students to receive real-time notifications, track parcels, and open lockers using OTPs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LITERATURE REVIEW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15195" y="2050276"/>
            <a:ext cx="14281478" cy="51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Solution of The Research Gaps - Easy Parcel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837507" y="2948167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Student-specific design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784317" y="2644636"/>
            <a:ext cx="4719365" cy="79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Lack of integrated mobile control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731128" y="2948167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Access &amp; security balance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925524" y="6764304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Courier-side support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153969" y="6764304"/>
            <a:ext cx="4719365" cy="39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 b="1" spc="7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Affordability &amp; Scalability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37507" y="3575050"/>
            <a:ext cx="4719365" cy="30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Easy Parcel is designed specifically for student residential villages, where students often lack personal transport and need accessible, on-campus parcel services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515655" y="3575050"/>
            <a:ext cx="5156236" cy="2632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Instead of complex biometric systems, Easy Parcel uses practical OTP, offering secure access without overcomplicating the user experience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938582" y="7258335"/>
            <a:ext cx="5154146" cy="307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system is prototyped using Arduino for proof of concept, but designed to scale using affordable, off-the-shelf IoT components for real-world deployment in campus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706130" y="7365225"/>
            <a:ext cx="5158153" cy="2193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Couriers can deliver parcels into specific lockers, reducing delivery errors and enabling secure, contactless drop-offs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5341485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284289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227092" y="2797563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53940" y="6665349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491743" y="6665349"/>
            <a:ext cx="869561" cy="68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b="1" spc="12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" r="-1252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359227" y="4380240"/>
            <a:ext cx="8784773" cy="131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2"/>
              </a:lnSpc>
              <a:spcBef>
                <a:spcPct val="0"/>
              </a:spcBef>
            </a:pPr>
            <a:r>
              <a:rPr lang="en-US" sz="7301" b="1" spc="6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METHODOLOGY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9227" y="8342175"/>
            <a:ext cx="3086100" cy="1778922"/>
            <a:chOff x="0" y="0"/>
            <a:chExt cx="812800" cy="468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68523"/>
            </a:xfrm>
            <a:custGeom>
              <a:avLst/>
              <a:gdLst/>
              <a:ahLst/>
              <a:cxnLst/>
              <a:rect l="l" t="t" r="r" b="b"/>
              <a:pathLst>
                <a:path w="812800" h="468523">
                  <a:moveTo>
                    <a:pt x="0" y="0"/>
                  </a:moveTo>
                  <a:lnTo>
                    <a:pt x="812800" y="0"/>
                  </a:lnTo>
                  <a:lnTo>
                    <a:pt x="812800" y="468523"/>
                  </a:lnTo>
                  <a:lnTo>
                    <a:pt x="0" y="468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535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D1DCD-4424-A6F8-301D-D6929945F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806124-C79E-5C16-CD75-02E95F439A6E}"/>
              </a:ext>
            </a:extLst>
          </p:cNvPr>
          <p:cNvGrpSpPr/>
          <p:nvPr/>
        </p:nvGrpSpPr>
        <p:grpSpPr>
          <a:xfrm>
            <a:off x="12773539" y="326735"/>
            <a:ext cx="6404282" cy="6404282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1CA1486-24FE-F5D4-8B07-BB4AB77B9CE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0022" r="-30022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95483AD-69B8-4134-54CB-BFD942D4138E}"/>
              </a:ext>
            </a:extLst>
          </p:cNvPr>
          <p:cNvGrpSpPr/>
          <p:nvPr/>
        </p:nvGrpSpPr>
        <p:grpSpPr>
          <a:xfrm>
            <a:off x="12773539" y="5558298"/>
            <a:ext cx="6404282" cy="640428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E52EA7E-E6A0-B03E-1A04-197F3E2D8E3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r="-16666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A450E4F4-B5EE-504C-9E8B-D96A6A6DB72F}"/>
              </a:ext>
            </a:extLst>
          </p:cNvPr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FC51BEC-1179-64FB-90B2-46867853E999}"/>
                </a:ext>
              </a:extLst>
            </p:cNvPr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DC3C329-1DD0-D5C1-4FAA-9A5BE84DCE31}"/>
              </a:ext>
            </a:extLst>
          </p:cNvPr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23E5C45-BC97-424F-02B8-B9A18F1DBE3D}"/>
                </a:ext>
              </a:extLst>
            </p:cNvPr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663C10D-83E3-4373-939B-7559FBF7397A}"/>
              </a:ext>
            </a:extLst>
          </p:cNvPr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F9FEB132-DFDD-3196-DD00-D7D2831E9D6A}"/>
                </a:ext>
              </a:extLst>
            </p:cNvPr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C71244B8-EAF1-DEB4-93F5-E435DF85F42C}"/>
              </a:ext>
            </a:extLst>
          </p:cNvPr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16B8927F-998C-0F50-83DF-284A6A949093}"/>
              </a:ext>
            </a:extLst>
          </p:cNvPr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B162B18-32CC-C4C9-398E-F55CD59840FD}"/>
              </a:ext>
            </a:extLst>
          </p:cNvPr>
          <p:cNvSpPr txBox="1"/>
          <p:nvPr/>
        </p:nvSpPr>
        <p:spPr>
          <a:xfrm>
            <a:off x="370519" y="2055664"/>
            <a:ext cx="6800535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LOCKER - HARDWARE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40AACA-AE3D-0071-3A53-497266D52EF9}"/>
              </a:ext>
            </a:extLst>
          </p:cNvPr>
          <p:cNvSpPr/>
          <p:nvPr/>
        </p:nvSpPr>
        <p:spPr>
          <a:xfrm>
            <a:off x="370519" y="2947692"/>
            <a:ext cx="5268281" cy="2971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5898" lvl="1">
              <a:lnSpc>
                <a:spcPts val="2799"/>
              </a:lnSpc>
            </a:pPr>
            <a:endParaRPr lang="en-US" sz="1999" b="1" spc="63" dirty="0">
              <a:solidFill>
                <a:schemeClr val="tx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793EA23-39BA-4C02-207E-4B22530C70B2}"/>
              </a:ext>
            </a:extLst>
          </p:cNvPr>
          <p:cNvSpPr/>
          <p:nvPr/>
        </p:nvSpPr>
        <p:spPr>
          <a:xfrm>
            <a:off x="6509858" y="2947692"/>
            <a:ext cx="5268281" cy="2971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Confirm the design through Tinkercad simulation to ensure it works as intended.</a:t>
            </a:r>
            <a:endParaRPr lang="en-US" altLang="en-US" sz="2000" dirty="0">
              <a:solidFill>
                <a:srgbClr val="20419A"/>
              </a:solidFill>
              <a:latin typeface="Poppins Bold" panose="00000800000000000000" charset="0"/>
              <a:cs typeface="Poppins Bold" panose="00000800000000000000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7C4081-940E-B615-0600-CEDA4372161D}"/>
              </a:ext>
            </a:extLst>
          </p:cNvPr>
          <p:cNvSpPr/>
          <p:nvPr/>
        </p:nvSpPr>
        <p:spPr>
          <a:xfrm>
            <a:off x="370519" y="6515100"/>
            <a:ext cx="5268281" cy="2971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Assemble the hardware using real components based on the validated simulation design.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0B2934-96CF-E8B9-71AE-FD57E8245BC9}"/>
              </a:ext>
            </a:extLst>
          </p:cNvPr>
          <p:cNvSpPr/>
          <p:nvPr/>
        </p:nvSpPr>
        <p:spPr>
          <a:xfrm>
            <a:off x="6509858" y="6515100"/>
            <a:ext cx="5268281" cy="2971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Implement the system step-by-step to ensure a smooth transition from design to </a:t>
            </a:r>
            <a:r>
              <a:rPr lang="en-US" altLang="en-US" sz="2000" dirty="0" err="1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prototype.Aim</a:t>
            </a: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 to minimize errors and rework during development.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3B59C8-F464-6573-FB8E-6AE100DB9FCB}"/>
              </a:ext>
            </a:extLst>
          </p:cNvPr>
          <p:cNvSpPr txBox="1"/>
          <p:nvPr/>
        </p:nvSpPr>
        <p:spPr>
          <a:xfrm>
            <a:off x="370519" y="3327447"/>
            <a:ext cx="52682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Use Arduino Uno R3 as the main microcontroller.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Design and simulate the electronic circuit using </a:t>
            </a:r>
            <a:r>
              <a:rPr lang="en-US" altLang="en-US" sz="2000" dirty="0" err="1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Tinkercad</a:t>
            </a: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20419A"/>
                </a:solidFill>
                <a:latin typeface="Poppins Bold" panose="00000800000000000000" charset="0"/>
                <a:cs typeface="Poppins Bold" panose="00000800000000000000" charset="0"/>
              </a:rPr>
              <a:t>Simulate component connections, logic flow, and system behavior in a cost-effective and safe environment.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C3F7C8-812D-9B94-5A68-E2502DF312E1}"/>
              </a:ext>
            </a:extLst>
          </p:cNvPr>
          <p:cNvSpPr txBox="1"/>
          <p:nvPr/>
        </p:nvSpPr>
        <p:spPr>
          <a:xfrm>
            <a:off x="370519" y="2922987"/>
            <a:ext cx="4981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2400" b="1" dirty="0">
                <a:latin typeface="Poppins Bold" panose="00000800000000000000" charset="0"/>
                <a:cs typeface="Poppins Bold" panose="00000800000000000000" charset="0"/>
              </a:rPr>
              <a:t>Design &amp; Simulation Phase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D95EC78-725C-4AA3-03B3-5926EE34EAB5}"/>
              </a:ext>
            </a:extLst>
          </p:cNvPr>
          <p:cNvSpPr txBox="1"/>
          <p:nvPr/>
        </p:nvSpPr>
        <p:spPr>
          <a:xfrm>
            <a:off x="6509858" y="2986860"/>
            <a:ext cx="9593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Bold" panose="00000800000000000000" charset="0"/>
                <a:ea typeface="+mn-ea"/>
                <a:cs typeface="Poppins Bold" panose="00000800000000000000" charset="0"/>
              </a:rPr>
              <a:t>Verification &amp; Confirmation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86D46C-D623-CB8F-BEFA-C10C9B5D47D4}"/>
              </a:ext>
            </a:extLst>
          </p:cNvPr>
          <p:cNvSpPr txBox="1"/>
          <p:nvPr/>
        </p:nvSpPr>
        <p:spPr>
          <a:xfrm>
            <a:off x="354753" y="6526994"/>
            <a:ext cx="9593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Bold" panose="00000800000000000000" charset="0"/>
                <a:ea typeface="+mn-ea"/>
                <a:cs typeface="Poppins Bold" panose="00000800000000000000" charset="0"/>
              </a:rPr>
              <a:t>Physical Assembly Phase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E752F6-6A5F-D647-D745-13F26B73A2EA}"/>
              </a:ext>
            </a:extLst>
          </p:cNvPr>
          <p:cNvSpPr txBox="1"/>
          <p:nvPr/>
        </p:nvSpPr>
        <p:spPr>
          <a:xfrm>
            <a:off x="6509886" y="6500184"/>
            <a:ext cx="9593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 Bold" panose="00000800000000000000" charset="0"/>
                <a:ea typeface="+mn-ea"/>
                <a:cs typeface="Poppins Bold" panose="00000800000000000000" charset="0"/>
              </a:rPr>
              <a:t>Implementation &amp; Testing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44A1A22-C912-2E60-6753-0BB52B4D2684}"/>
              </a:ext>
            </a:extLst>
          </p:cNvPr>
          <p:cNvCxnSpPr>
            <a:stCxn id="38" idx="3"/>
          </p:cNvCxnSpPr>
          <p:nvPr/>
        </p:nvCxnSpPr>
        <p:spPr>
          <a:xfrm>
            <a:off x="5638800" y="4604720"/>
            <a:ext cx="871058" cy="53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CC41AFC-2C65-3D7C-A7AD-1DB56D743C91}"/>
              </a:ext>
            </a:extLst>
          </p:cNvPr>
          <p:cNvCxnSpPr>
            <a:stCxn id="32" idx="2"/>
          </p:cNvCxnSpPr>
          <p:nvPr/>
        </p:nvCxnSpPr>
        <p:spPr>
          <a:xfrm>
            <a:off x="9143999" y="5919492"/>
            <a:ext cx="1" cy="580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F192EDF-F072-D8FD-3F36-5D6FCFE8F1D0}"/>
              </a:ext>
            </a:extLst>
          </p:cNvPr>
          <p:cNvCxnSpPr>
            <a:stCxn id="34" idx="1"/>
            <a:endCxn id="33" idx="3"/>
          </p:cNvCxnSpPr>
          <p:nvPr/>
        </p:nvCxnSpPr>
        <p:spPr>
          <a:xfrm flipH="1">
            <a:off x="5638800" y="8001000"/>
            <a:ext cx="8710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0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08294" y="3651693"/>
            <a:ext cx="3046004" cy="2035917"/>
            <a:chOff x="0" y="0"/>
            <a:chExt cx="1399372" cy="93532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9372" cy="935325"/>
            </a:xfrm>
            <a:custGeom>
              <a:avLst/>
              <a:gdLst/>
              <a:ahLst/>
              <a:cxnLst/>
              <a:rect l="l" t="t" r="r" b="b"/>
              <a:pathLst>
                <a:path w="1399372" h="935325">
                  <a:moveTo>
                    <a:pt x="0" y="0"/>
                  </a:moveTo>
                  <a:lnTo>
                    <a:pt x="1399372" y="0"/>
                  </a:lnTo>
                  <a:lnTo>
                    <a:pt x="1399372" y="935325"/>
                  </a:lnTo>
                  <a:lnTo>
                    <a:pt x="0" y="935325"/>
                  </a:lnTo>
                  <a:close/>
                </a:path>
              </a:pathLst>
            </a:custGeom>
            <a:blipFill>
              <a:blip r:embed="rId3"/>
              <a:stretch>
                <a:fillRect t="-4404" b="-440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6039" y="7221135"/>
            <a:ext cx="3046004" cy="1769217"/>
            <a:chOff x="0" y="0"/>
            <a:chExt cx="139937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9372" cy="812800"/>
            </a:xfrm>
            <a:custGeom>
              <a:avLst/>
              <a:gdLst/>
              <a:ahLst/>
              <a:cxnLst/>
              <a:rect l="l" t="t" r="r" b="b"/>
              <a:pathLst>
                <a:path w="1399372" h="812800">
                  <a:moveTo>
                    <a:pt x="0" y="0"/>
                  </a:moveTo>
                  <a:lnTo>
                    <a:pt x="1399372" y="0"/>
                  </a:lnTo>
                  <a:lnTo>
                    <a:pt x="13993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40216" b="-31949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308294" y="7221135"/>
            <a:ext cx="3046004" cy="1769217"/>
            <a:chOff x="0" y="0"/>
            <a:chExt cx="1399372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99372" cy="812800"/>
            </a:xfrm>
            <a:custGeom>
              <a:avLst/>
              <a:gdLst/>
              <a:ahLst/>
              <a:cxnLst/>
              <a:rect l="l" t="t" r="r" b="b"/>
              <a:pathLst>
                <a:path w="1399372" h="812800">
                  <a:moveTo>
                    <a:pt x="0" y="0"/>
                  </a:moveTo>
                  <a:lnTo>
                    <a:pt x="1399372" y="0"/>
                  </a:lnTo>
                  <a:lnTo>
                    <a:pt x="13993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18696" b="-10429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30548" y="7221135"/>
            <a:ext cx="3046004" cy="1769217"/>
            <a:chOff x="0" y="0"/>
            <a:chExt cx="1399372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99372" cy="812800"/>
            </a:xfrm>
            <a:custGeom>
              <a:avLst/>
              <a:gdLst/>
              <a:ahLst/>
              <a:cxnLst/>
              <a:rect l="l" t="t" r="r" b="b"/>
              <a:pathLst>
                <a:path w="1399372" h="812800">
                  <a:moveTo>
                    <a:pt x="0" y="0"/>
                  </a:moveTo>
                  <a:lnTo>
                    <a:pt x="1399372" y="0"/>
                  </a:lnTo>
                  <a:lnTo>
                    <a:pt x="13993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t="-31949" b="-4021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52802" y="7221135"/>
            <a:ext cx="3046004" cy="1769217"/>
            <a:chOff x="0" y="0"/>
            <a:chExt cx="139937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99372" cy="812800"/>
            </a:xfrm>
            <a:custGeom>
              <a:avLst/>
              <a:gdLst/>
              <a:ahLst/>
              <a:cxnLst/>
              <a:rect l="l" t="t" r="r" b="b"/>
              <a:pathLst>
                <a:path w="1399372" h="812800">
                  <a:moveTo>
                    <a:pt x="0" y="0"/>
                  </a:moveTo>
                  <a:lnTo>
                    <a:pt x="1399372" y="0"/>
                  </a:lnTo>
                  <a:lnTo>
                    <a:pt x="13993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37461" b="-34705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830548" y="3651693"/>
            <a:ext cx="3046004" cy="2035917"/>
            <a:chOff x="0" y="0"/>
            <a:chExt cx="1399372" cy="9353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99372" cy="935325"/>
            </a:xfrm>
            <a:custGeom>
              <a:avLst/>
              <a:gdLst/>
              <a:ahLst/>
              <a:cxnLst/>
              <a:rect l="l" t="t" r="r" b="b"/>
              <a:pathLst>
                <a:path w="1399372" h="935325">
                  <a:moveTo>
                    <a:pt x="0" y="0"/>
                  </a:moveTo>
                  <a:lnTo>
                    <a:pt x="1399372" y="0"/>
                  </a:lnTo>
                  <a:lnTo>
                    <a:pt x="1399372" y="935325"/>
                  </a:lnTo>
                  <a:lnTo>
                    <a:pt x="0" y="935325"/>
                  </a:lnTo>
                  <a:close/>
                </a:path>
              </a:pathLst>
            </a:custGeom>
            <a:blipFill>
              <a:blip r:embed="rId8"/>
              <a:stretch>
                <a:fillRect t="-6105" b="-6105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352802" y="3651693"/>
            <a:ext cx="3046004" cy="2035917"/>
            <a:chOff x="0" y="0"/>
            <a:chExt cx="1399372" cy="93532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9372" cy="935325"/>
            </a:xfrm>
            <a:custGeom>
              <a:avLst/>
              <a:gdLst/>
              <a:ahLst/>
              <a:cxnLst/>
              <a:rect l="l" t="t" r="r" b="b"/>
              <a:pathLst>
                <a:path w="1399372" h="935325">
                  <a:moveTo>
                    <a:pt x="0" y="0"/>
                  </a:moveTo>
                  <a:lnTo>
                    <a:pt x="1399372" y="0"/>
                  </a:lnTo>
                  <a:lnTo>
                    <a:pt x="1399372" y="935325"/>
                  </a:lnTo>
                  <a:lnTo>
                    <a:pt x="0" y="935325"/>
                  </a:lnTo>
                  <a:close/>
                </a:path>
              </a:pathLst>
            </a:custGeom>
            <a:blipFill>
              <a:blip r:embed="rId9"/>
              <a:stretch>
                <a:fillRect t="-6198" b="-6198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875056" y="3651693"/>
            <a:ext cx="3046004" cy="2035917"/>
            <a:chOff x="0" y="0"/>
            <a:chExt cx="1399372" cy="93532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99372" cy="935325"/>
            </a:xfrm>
            <a:custGeom>
              <a:avLst/>
              <a:gdLst/>
              <a:ahLst/>
              <a:cxnLst/>
              <a:rect l="l" t="t" r="r" b="b"/>
              <a:pathLst>
                <a:path w="1399372" h="935325">
                  <a:moveTo>
                    <a:pt x="0" y="0"/>
                  </a:moveTo>
                  <a:lnTo>
                    <a:pt x="1399372" y="0"/>
                  </a:lnTo>
                  <a:lnTo>
                    <a:pt x="1399372" y="935325"/>
                  </a:lnTo>
                  <a:lnTo>
                    <a:pt x="0" y="935325"/>
                  </a:lnTo>
                  <a:close/>
                </a:path>
              </a:pathLst>
            </a:custGeom>
            <a:blipFill>
              <a:blip r:embed="rId10"/>
              <a:stretch>
                <a:fillRect t="-41569" b="-804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86039" y="3651693"/>
            <a:ext cx="3046004" cy="2035917"/>
            <a:chOff x="0" y="0"/>
            <a:chExt cx="1399372" cy="9353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99372" cy="935325"/>
            </a:xfrm>
            <a:custGeom>
              <a:avLst/>
              <a:gdLst/>
              <a:ahLst/>
              <a:cxnLst/>
              <a:rect l="l" t="t" r="r" b="b"/>
              <a:pathLst>
                <a:path w="1399372" h="935325">
                  <a:moveTo>
                    <a:pt x="0" y="0"/>
                  </a:moveTo>
                  <a:lnTo>
                    <a:pt x="1399372" y="0"/>
                  </a:lnTo>
                  <a:lnTo>
                    <a:pt x="1399372" y="935325"/>
                  </a:lnTo>
                  <a:lnTo>
                    <a:pt x="0" y="935325"/>
                  </a:lnTo>
                  <a:close/>
                </a:path>
              </a:pathLst>
            </a:custGeom>
            <a:blipFill>
              <a:blip r:embed="rId11"/>
              <a:stretch>
                <a:fillRect t="-22411" b="-27201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5056" y="7221135"/>
            <a:ext cx="3046004" cy="1769217"/>
            <a:chOff x="0" y="0"/>
            <a:chExt cx="1399372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99372" cy="812800"/>
            </a:xfrm>
            <a:custGeom>
              <a:avLst/>
              <a:gdLst/>
              <a:ahLst/>
              <a:cxnLst/>
              <a:rect l="l" t="t" r="r" b="b"/>
              <a:pathLst>
                <a:path w="1399372" h="812800">
                  <a:moveTo>
                    <a:pt x="0" y="0"/>
                  </a:moveTo>
                  <a:lnTo>
                    <a:pt x="1399372" y="0"/>
                  </a:lnTo>
                  <a:lnTo>
                    <a:pt x="1399372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12"/>
              <a:stretch>
                <a:fillRect t="-11442" b="-11442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91072" y="3430042"/>
            <a:ext cx="743093" cy="703227"/>
            <a:chOff x="0" y="0"/>
            <a:chExt cx="1032677" cy="9772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36747" y="3430042"/>
            <a:ext cx="743093" cy="703227"/>
            <a:chOff x="0" y="0"/>
            <a:chExt cx="1032677" cy="9772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469732" y="3430042"/>
            <a:ext cx="743093" cy="703227"/>
            <a:chOff x="0" y="0"/>
            <a:chExt cx="1032677" cy="97727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0990852" y="3430042"/>
            <a:ext cx="743093" cy="703227"/>
            <a:chOff x="0" y="0"/>
            <a:chExt cx="1032677" cy="97727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4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4513106" y="3429197"/>
            <a:ext cx="743093" cy="703227"/>
            <a:chOff x="0" y="0"/>
            <a:chExt cx="1032677" cy="9772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5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829945" y="5830485"/>
            <a:ext cx="304600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allow manual entry of OTP or password.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414493" y="6938877"/>
            <a:ext cx="743093" cy="703227"/>
            <a:chOff x="0" y="0"/>
            <a:chExt cx="1032677" cy="97727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6</a:t>
              </a:r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074704" y="6938877"/>
            <a:ext cx="743093" cy="703227"/>
            <a:chOff x="0" y="0"/>
            <a:chExt cx="1032677" cy="9772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7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7469732" y="6938877"/>
            <a:ext cx="743093" cy="703227"/>
            <a:chOff x="0" y="0"/>
            <a:chExt cx="1032677" cy="977275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8</a:t>
              </a:r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14677" y="6938877"/>
            <a:ext cx="743093" cy="703227"/>
            <a:chOff x="0" y="0"/>
            <a:chExt cx="1032677" cy="9772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9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4636931" y="6938877"/>
            <a:ext cx="743093" cy="703227"/>
            <a:chOff x="0" y="0"/>
            <a:chExt cx="1032677" cy="977275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032677" cy="977275"/>
            </a:xfrm>
            <a:custGeom>
              <a:avLst/>
              <a:gdLst/>
              <a:ahLst/>
              <a:cxnLst/>
              <a:rect l="l" t="t" r="r" b="b"/>
              <a:pathLst>
                <a:path w="1032677" h="977275">
                  <a:moveTo>
                    <a:pt x="516338" y="0"/>
                  </a:moveTo>
                  <a:cubicBezTo>
                    <a:pt x="231173" y="0"/>
                    <a:pt x="0" y="218770"/>
                    <a:pt x="0" y="488638"/>
                  </a:cubicBezTo>
                  <a:cubicBezTo>
                    <a:pt x="0" y="758505"/>
                    <a:pt x="231173" y="977275"/>
                    <a:pt x="516338" y="977275"/>
                  </a:cubicBezTo>
                  <a:cubicBezTo>
                    <a:pt x="801504" y="977275"/>
                    <a:pt x="1032677" y="758505"/>
                    <a:pt x="1032677" y="488638"/>
                  </a:cubicBezTo>
                  <a:cubicBezTo>
                    <a:pt x="1032677" y="218770"/>
                    <a:pt x="801504" y="0"/>
                    <a:pt x="516338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6813" y="34470"/>
              <a:ext cx="839050" cy="8511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10</a:t>
              </a:r>
            </a:p>
          </p:txBody>
        </p:sp>
      </p:grpSp>
      <p:sp>
        <p:nvSpPr>
          <p:cNvPr id="59" name="TextBox 59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86039" y="2060073"/>
            <a:ext cx="6367355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HARDWARE COMPONENTS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75309" y="5830485"/>
            <a:ext cx="3046004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Main microcontroller for controlling inputs and outputs.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4304856" y="5830485"/>
            <a:ext cx="3049442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open and close the locker door electronically.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362327" y="5830485"/>
            <a:ext cx="3036479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display status messages or OTP confirmations.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4884581" y="5830485"/>
            <a:ext cx="3036479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house the electronics and simulate the parcel storage compartment.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786039" y="9133227"/>
            <a:ext cx="3035274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scan courier and parcel information.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279173" y="9144000"/>
            <a:ext cx="3075125" cy="559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For circuit connections and prototyping.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7831136" y="9210675"/>
            <a:ext cx="3045416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provide audible feedback (e.g., when access is granted or denied).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1333752" y="9210675"/>
            <a:ext cx="3065054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(optional) For capturing images/videos during locker access.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856006" y="9210675"/>
            <a:ext cx="3046004" cy="111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 spc="5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(optional) To enable wireless communication with Firebase if direct integration is needed.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90743" y="3254254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Arduino Uno R3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4539506" y="3254254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Servo Motor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8068673" y="3254254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Keypad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1714752" y="3254254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LCD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4884653" y="3254254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Locker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62618" y="6730915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Barcode Scanner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4423727" y="6523270"/>
            <a:ext cx="3046004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 spc="57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Breadboard, Wires, Capasitor and LED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944848" y="6730915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Buzzer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1257552" y="6730915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OV7670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4760756" y="6735677"/>
            <a:ext cx="3046004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63">
                <a:solidFill>
                  <a:srgbClr val="00A19C"/>
                </a:solidFill>
                <a:latin typeface="Poppins Bold"/>
                <a:ea typeface="Poppins Bold"/>
                <a:cs typeface="Poppins Bold"/>
                <a:sym typeface="Poppins Bold"/>
              </a:rPr>
              <a:t>ESP32</a:t>
            </a:r>
          </a:p>
        </p:txBody>
      </p:sp>
      <p:sp>
        <p:nvSpPr>
          <p:cNvPr id="80" name="Freeform 80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69201" y="2193696"/>
            <a:ext cx="4659673" cy="1278476"/>
            <a:chOff x="0" y="0"/>
            <a:chExt cx="1227239" cy="3367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27239" cy="336718"/>
            </a:xfrm>
            <a:custGeom>
              <a:avLst/>
              <a:gdLst/>
              <a:ahLst/>
              <a:cxnLst/>
              <a:rect l="l" t="t" r="r" b="b"/>
              <a:pathLst>
                <a:path w="1227239" h="336718">
                  <a:moveTo>
                    <a:pt x="84735" y="0"/>
                  </a:moveTo>
                  <a:lnTo>
                    <a:pt x="1142504" y="0"/>
                  </a:lnTo>
                  <a:cubicBezTo>
                    <a:pt x="1164977" y="0"/>
                    <a:pt x="1186530" y="8927"/>
                    <a:pt x="1202421" y="24818"/>
                  </a:cubicBezTo>
                  <a:cubicBezTo>
                    <a:pt x="1218312" y="40709"/>
                    <a:pt x="1227239" y="62262"/>
                    <a:pt x="1227239" y="84735"/>
                  </a:cubicBezTo>
                  <a:lnTo>
                    <a:pt x="1227239" y="251983"/>
                  </a:lnTo>
                  <a:cubicBezTo>
                    <a:pt x="1227239" y="274456"/>
                    <a:pt x="1218312" y="296009"/>
                    <a:pt x="1202421" y="311900"/>
                  </a:cubicBezTo>
                  <a:cubicBezTo>
                    <a:pt x="1186530" y="327791"/>
                    <a:pt x="1164977" y="336718"/>
                    <a:pt x="1142504" y="336718"/>
                  </a:cubicBezTo>
                  <a:lnTo>
                    <a:pt x="84735" y="336718"/>
                  </a:lnTo>
                  <a:cubicBezTo>
                    <a:pt x="62262" y="336718"/>
                    <a:pt x="40709" y="327791"/>
                    <a:pt x="24818" y="311900"/>
                  </a:cubicBezTo>
                  <a:cubicBezTo>
                    <a:pt x="8927" y="296009"/>
                    <a:pt x="0" y="274456"/>
                    <a:pt x="0" y="251983"/>
                  </a:cubicBezTo>
                  <a:lnTo>
                    <a:pt x="0" y="84735"/>
                  </a:lnTo>
                  <a:cubicBezTo>
                    <a:pt x="0" y="62262"/>
                    <a:pt x="8927" y="40709"/>
                    <a:pt x="24818" y="24818"/>
                  </a:cubicBezTo>
                  <a:cubicBezTo>
                    <a:pt x="40709" y="8927"/>
                    <a:pt x="62262" y="0"/>
                    <a:pt x="84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27239" cy="4033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939718" y="2928183"/>
            <a:ext cx="11348282" cy="7358817"/>
            <a:chOff x="0" y="0"/>
            <a:chExt cx="2988848" cy="19381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988848" cy="1938125"/>
            </a:xfrm>
            <a:custGeom>
              <a:avLst/>
              <a:gdLst/>
              <a:ahLst/>
              <a:cxnLst/>
              <a:rect l="l" t="t" r="r" b="b"/>
              <a:pathLst>
                <a:path w="2988848" h="1938125">
                  <a:moveTo>
                    <a:pt x="34793" y="0"/>
                  </a:moveTo>
                  <a:lnTo>
                    <a:pt x="2954055" y="0"/>
                  </a:lnTo>
                  <a:cubicBezTo>
                    <a:pt x="2973271" y="0"/>
                    <a:pt x="2988848" y="15577"/>
                    <a:pt x="2988848" y="34793"/>
                  </a:cubicBezTo>
                  <a:lnTo>
                    <a:pt x="2988848" y="1903332"/>
                  </a:lnTo>
                  <a:cubicBezTo>
                    <a:pt x="2988848" y="1922548"/>
                    <a:pt x="2973271" y="1938125"/>
                    <a:pt x="2954055" y="1938125"/>
                  </a:cubicBezTo>
                  <a:lnTo>
                    <a:pt x="34793" y="1938125"/>
                  </a:lnTo>
                  <a:cubicBezTo>
                    <a:pt x="15577" y="1938125"/>
                    <a:pt x="0" y="1922548"/>
                    <a:pt x="0" y="1903332"/>
                  </a:cubicBezTo>
                  <a:lnTo>
                    <a:pt x="0" y="34793"/>
                  </a:lnTo>
                  <a:cubicBezTo>
                    <a:pt x="0" y="15577"/>
                    <a:pt x="15577" y="0"/>
                    <a:pt x="3479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2988848" cy="2004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223726" y="3518421"/>
            <a:ext cx="4156753" cy="2340498"/>
            <a:chOff x="0" y="0"/>
            <a:chExt cx="960961" cy="395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0961" cy="395778"/>
            </a:xfrm>
            <a:custGeom>
              <a:avLst/>
              <a:gdLst/>
              <a:ahLst/>
              <a:cxnLst/>
              <a:rect l="l" t="t" r="r" b="b"/>
              <a:pathLst>
                <a:path w="960961" h="395778">
                  <a:moveTo>
                    <a:pt x="61462" y="0"/>
                  </a:moveTo>
                  <a:lnTo>
                    <a:pt x="899499" y="0"/>
                  </a:lnTo>
                  <a:cubicBezTo>
                    <a:pt x="933443" y="0"/>
                    <a:pt x="960961" y="27518"/>
                    <a:pt x="960961" y="61462"/>
                  </a:cubicBezTo>
                  <a:lnTo>
                    <a:pt x="960961" y="334316"/>
                  </a:lnTo>
                  <a:cubicBezTo>
                    <a:pt x="960961" y="368260"/>
                    <a:pt x="933443" y="395778"/>
                    <a:pt x="899499" y="395778"/>
                  </a:cubicBezTo>
                  <a:lnTo>
                    <a:pt x="61462" y="395778"/>
                  </a:lnTo>
                  <a:cubicBezTo>
                    <a:pt x="27518" y="395778"/>
                    <a:pt x="0" y="368260"/>
                    <a:pt x="0" y="334316"/>
                  </a:cubicBezTo>
                  <a:lnTo>
                    <a:pt x="0" y="61462"/>
                  </a:lnTo>
                  <a:cubicBezTo>
                    <a:pt x="0" y="27518"/>
                    <a:pt x="27518" y="0"/>
                    <a:pt x="61462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960961" cy="452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Create wireframes and user flow diagrams to outline the structure and navigation of the app.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28243" y="3179217"/>
            <a:ext cx="5229632" cy="6853992"/>
            <a:chOff x="0" y="0"/>
            <a:chExt cx="1377352" cy="180516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77352" cy="1805167"/>
            </a:xfrm>
            <a:custGeom>
              <a:avLst/>
              <a:gdLst/>
              <a:ahLst/>
              <a:cxnLst/>
              <a:rect l="l" t="t" r="r" b="b"/>
              <a:pathLst>
                <a:path w="1377352" h="1805167">
                  <a:moveTo>
                    <a:pt x="75500" y="0"/>
                  </a:moveTo>
                  <a:lnTo>
                    <a:pt x="1301852" y="0"/>
                  </a:lnTo>
                  <a:cubicBezTo>
                    <a:pt x="1343549" y="0"/>
                    <a:pt x="1377352" y="33803"/>
                    <a:pt x="1377352" y="75500"/>
                  </a:cubicBezTo>
                  <a:lnTo>
                    <a:pt x="1377352" y="1729667"/>
                  </a:lnTo>
                  <a:cubicBezTo>
                    <a:pt x="1377352" y="1771364"/>
                    <a:pt x="1343549" y="1805167"/>
                    <a:pt x="1301852" y="1805167"/>
                  </a:cubicBezTo>
                  <a:lnTo>
                    <a:pt x="75500" y="1805167"/>
                  </a:lnTo>
                  <a:cubicBezTo>
                    <a:pt x="33803" y="1805167"/>
                    <a:pt x="0" y="1771364"/>
                    <a:pt x="0" y="1729667"/>
                  </a:cubicBezTo>
                  <a:lnTo>
                    <a:pt x="0" y="75500"/>
                  </a:lnTo>
                  <a:cubicBezTo>
                    <a:pt x="0" y="33803"/>
                    <a:pt x="33803" y="0"/>
                    <a:pt x="75500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377352" cy="1871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909036" y="8536653"/>
            <a:ext cx="1496556" cy="149655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99038" y="3503067"/>
            <a:ext cx="4156753" cy="1711985"/>
            <a:chOff x="0" y="0"/>
            <a:chExt cx="960961" cy="395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60961" cy="395778"/>
            </a:xfrm>
            <a:custGeom>
              <a:avLst/>
              <a:gdLst/>
              <a:ahLst/>
              <a:cxnLst/>
              <a:rect l="l" t="t" r="r" b="b"/>
              <a:pathLst>
                <a:path w="960961" h="395778">
                  <a:moveTo>
                    <a:pt x="61462" y="0"/>
                  </a:moveTo>
                  <a:lnTo>
                    <a:pt x="899499" y="0"/>
                  </a:lnTo>
                  <a:cubicBezTo>
                    <a:pt x="933443" y="0"/>
                    <a:pt x="960961" y="27518"/>
                    <a:pt x="960961" y="61462"/>
                  </a:cubicBezTo>
                  <a:lnTo>
                    <a:pt x="960961" y="334316"/>
                  </a:lnTo>
                  <a:cubicBezTo>
                    <a:pt x="960961" y="368260"/>
                    <a:pt x="933443" y="395778"/>
                    <a:pt x="899499" y="395778"/>
                  </a:cubicBezTo>
                  <a:lnTo>
                    <a:pt x="61462" y="395778"/>
                  </a:lnTo>
                  <a:cubicBezTo>
                    <a:pt x="27518" y="395778"/>
                    <a:pt x="0" y="368260"/>
                    <a:pt x="0" y="334316"/>
                  </a:cubicBezTo>
                  <a:lnTo>
                    <a:pt x="0" y="61462"/>
                  </a:lnTo>
                  <a:cubicBezTo>
                    <a:pt x="0" y="27518"/>
                    <a:pt x="27518" y="0"/>
                    <a:pt x="61462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960961" cy="452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Build the app using Dart and Flutter’s widget system for smooth, responsive interfaces.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684358" y="6105639"/>
            <a:ext cx="4156753" cy="3563542"/>
            <a:chOff x="0" y="0"/>
            <a:chExt cx="960961" cy="82382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60961" cy="823822"/>
            </a:xfrm>
            <a:custGeom>
              <a:avLst/>
              <a:gdLst/>
              <a:ahLst/>
              <a:cxnLst/>
              <a:rect l="l" t="t" r="r" b="b"/>
              <a:pathLst>
                <a:path w="960961" h="823822">
                  <a:moveTo>
                    <a:pt x="61462" y="0"/>
                  </a:moveTo>
                  <a:lnTo>
                    <a:pt x="899499" y="0"/>
                  </a:lnTo>
                  <a:cubicBezTo>
                    <a:pt x="933443" y="0"/>
                    <a:pt x="960961" y="27518"/>
                    <a:pt x="960961" y="61462"/>
                  </a:cubicBezTo>
                  <a:lnTo>
                    <a:pt x="960961" y="762360"/>
                  </a:lnTo>
                  <a:cubicBezTo>
                    <a:pt x="960961" y="796304"/>
                    <a:pt x="933443" y="823822"/>
                    <a:pt x="899499" y="823822"/>
                  </a:cubicBezTo>
                  <a:lnTo>
                    <a:pt x="61462" y="823822"/>
                  </a:lnTo>
                  <a:cubicBezTo>
                    <a:pt x="27518" y="823822"/>
                    <a:pt x="0" y="796304"/>
                    <a:pt x="0" y="762360"/>
                  </a:cubicBezTo>
                  <a:lnTo>
                    <a:pt x="0" y="61462"/>
                  </a:lnTo>
                  <a:cubicBezTo>
                    <a:pt x="0" y="27518"/>
                    <a:pt x="27518" y="0"/>
                    <a:pt x="61462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960961" cy="880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 Firebase Authentication for OTP-based login.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Use Firestore to manage parcel and locker data.</a:t>
              </a:r>
            </a:p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Enable Firebase Cloud Messaging (FCM) for push notifications.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266506" y="6851489"/>
            <a:ext cx="4156753" cy="2083460"/>
            <a:chOff x="0" y="0"/>
            <a:chExt cx="960961" cy="4816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960961" cy="481656"/>
            </a:xfrm>
            <a:custGeom>
              <a:avLst/>
              <a:gdLst/>
              <a:ahLst/>
              <a:cxnLst/>
              <a:rect l="l" t="t" r="r" b="b"/>
              <a:pathLst>
                <a:path w="960961" h="481656">
                  <a:moveTo>
                    <a:pt x="61462" y="0"/>
                  </a:moveTo>
                  <a:lnTo>
                    <a:pt x="899499" y="0"/>
                  </a:lnTo>
                  <a:cubicBezTo>
                    <a:pt x="933443" y="0"/>
                    <a:pt x="960961" y="27518"/>
                    <a:pt x="960961" y="61462"/>
                  </a:cubicBezTo>
                  <a:lnTo>
                    <a:pt x="960961" y="420194"/>
                  </a:lnTo>
                  <a:cubicBezTo>
                    <a:pt x="960961" y="454138"/>
                    <a:pt x="933443" y="481656"/>
                    <a:pt x="899499" y="481656"/>
                  </a:cubicBezTo>
                  <a:lnTo>
                    <a:pt x="61462" y="481656"/>
                  </a:lnTo>
                  <a:cubicBezTo>
                    <a:pt x="27518" y="481656"/>
                    <a:pt x="0" y="454138"/>
                    <a:pt x="0" y="420194"/>
                  </a:cubicBezTo>
                  <a:lnTo>
                    <a:pt x="0" y="61462"/>
                  </a:lnTo>
                  <a:cubicBezTo>
                    <a:pt x="0" y="27518"/>
                    <a:pt x="27518" y="0"/>
                    <a:pt x="61462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960961" cy="538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453390" lvl="1" indent="-226695" algn="l">
                <a:lnSpc>
                  <a:spcPts val="2940"/>
                </a:lnSpc>
                <a:buFont typeface="Arial"/>
                <a:buChar char="•"/>
              </a:pPr>
              <a:r>
                <a:rPr lang="en-US" sz="2100" b="1" spc="67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Perform functional and usability testing to ensure smooth performance across platforms.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259837" y="3135054"/>
            <a:ext cx="1472186" cy="536460"/>
            <a:chOff x="7616" y="8371"/>
            <a:chExt cx="340341" cy="195294"/>
          </a:xfrm>
        </p:grpSpPr>
        <p:sp>
          <p:nvSpPr>
            <p:cNvPr id="32" name="Freeform 32"/>
            <p:cNvSpPr/>
            <p:nvPr/>
          </p:nvSpPr>
          <p:spPr>
            <a:xfrm>
              <a:off x="8021" y="64103"/>
              <a:ext cx="331183" cy="138144"/>
            </a:xfrm>
            <a:custGeom>
              <a:avLst/>
              <a:gdLst/>
              <a:ahLst/>
              <a:cxnLst/>
              <a:rect l="l" t="t" r="r" b="b"/>
              <a:pathLst>
                <a:path w="331183" h="138144">
                  <a:moveTo>
                    <a:pt x="69072" y="0"/>
                  </a:moveTo>
                  <a:lnTo>
                    <a:pt x="262111" y="0"/>
                  </a:lnTo>
                  <a:cubicBezTo>
                    <a:pt x="280430" y="0"/>
                    <a:pt x="297999" y="7277"/>
                    <a:pt x="310952" y="20231"/>
                  </a:cubicBezTo>
                  <a:cubicBezTo>
                    <a:pt x="323906" y="33184"/>
                    <a:pt x="331183" y="50753"/>
                    <a:pt x="331183" y="69072"/>
                  </a:cubicBezTo>
                  <a:lnTo>
                    <a:pt x="331183" y="69072"/>
                  </a:lnTo>
                  <a:cubicBezTo>
                    <a:pt x="331183" y="87391"/>
                    <a:pt x="323906" y="104960"/>
                    <a:pt x="310952" y="117914"/>
                  </a:cubicBezTo>
                  <a:cubicBezTo>
                    <a:pt x="297999" y="130867"/>
                    <a:pt x="280430" y="138144"/>
                    <a:pt x="262111" y="138144"/>
                  </a:cubicBezTo>
                  <a:lnTo>
                    <a:pt x="69072" y="138144"/>
                  </a:lnTo>
                  <a:cubicBezTo>
                    <a:pt x="50753" y="138144"/>
                    <a:pt x="33184" y="130867"/>
                    <a:pt x="20231" y="117914"/>
                  </a:cubicBezTo>
                  <a:cubicBezTo>
                    <a:pt x="7277" y="104960"/>
                    <a:pt x="0" y="87391"/>
                    <a:pt x="0" y="69072"/>
                  </a:cubicBezTo>
                  <a:lnTo>
                    <a:pt x="0" y="69072"/>
                  </a:lnTo>
                  <a:cubicBezTo>
                    <a:pt x="0" y="50753"/>
                    <a:pt x="7277" y="33184"/>
                    <a:pt x="20231" y="20231"/>
                  </a:cubicBezTo>
                  <a:cubicBezTo>
                    <a:pt x="33184" y="7277"/>
                    <a:pt x="50753" y="0"/>
                    <a:pt x="690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 dirty="0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16" y="8371"/>
              <a:ext cx="340341" cy="19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40"/>
                </a:lnSpc>
              </a:pPr>
              <a:r>
                <a:rPr lang="en-US" sz="2100" b="1" spc="67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UI Design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613859" y="2775832"/>
            <a:ext cx="2708095" cy="799418"/>
            <a:chOff x="0" y="-57150"/>
            <a:chExt cx="626059" cy="19529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26059" cy="138144"/>
            </a:xfrm>
            <a:custGeom>
              <a:avLst/>
              <a:gdLst/>
              <a:ahLst/>
              <a:cxnLst/>
              <a:rect l="l" t="t" r="r" b="b"/>
              <a:pathLst>
                <a:path w="626059" h="138144">
                  <a:moveTo>
                    <a:pt x="69072" y="0"/>
                  </a:moveTo>
                  <a:lnTo>
                    <a:pt x="556987" y="0"/>
                  </a:lnTo>
                  <a:cubicBezTo>
                    <a:pt x="595135" y="0"/>
                    <a:pt x="626059" y="30925"/>
                    <a:pt x="626059" y="69072"/>
                  </a:cubicBezTo>
                  <a:lnTo>
                    <a:pt x="626059" y="69072"/>
                  </a:lnTo>
                  <a:cubicBezTo>
                    <a:pt x="626059" y="87391"/>
                    <a:pt x="618782" y="104960"/>
                    <a:pt x="605829" y="117914"/>
                  </a:cubicBezTo>
                  <a:cubicBezTo>
                    <a:pt x="592875" y="130867"/>
                    <a:pt x="575306" y="138144"/>
                    <a:pt x="556987" y="138144"/>
                  </a:cubicBezTo>
                  <a:lnTo>
                    <a:pt x="69072" y="138144"/>
                  </a:lnTo>
                  <a:cubicBezTo>
                    <a:pt x="50753" y="138144"/>
                    <a:pt x="33184" y="130867"/>
                    <a:pt x="20231" y="117914"/>
                  </a:cubicBezTo>
                  <a:cubicBezTo>
                    <a:pt x="7277" y="104960"/>
                    <a:pt x="0" y="87391"/>
                    <a:pt x="0" y="69072"/>
                  </a:cubicBezTo>
                  <a:lnTo>
                    <a:pt x="0" y="69072"/>
                  </a:lnTo>
                  <a:cubicBezTo>
                    <a:pt x="0" y="50753"/>
                    <a:pt x="7277" y="33184"/>
                    <a:pt x="20231" y="20231"/>
                  </a:cubicBezTo>
                  <a:cubicBezTo>
                    <a:pt x="33184" y="7277"/>
                    <a:pt x="50753" y="0"/>
                    <a:pt x="690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626059" cy="19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40"/>
                </a:lnSpc>
              </a:pPr>
              <a:r>
                <a:rPr lang="en-US" sz="2100" b="1" spc="67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 Development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684358" y="5422345"/>
            <a:ext cx="3165240" cy="844770"/>
            <a:chOff x="0" y="-57150"/>
            <a:chExt cx="731742" cy="19529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699778" cy="138144"/>
            </a:xfrm>
            <a:custGeom>
              <a:avLst/>
              <a:gdLst/>
              <a:ahLst/>
              <a:cxnLst/>
              <a:rect l="l" t="t" r="r" b="b"/>
              <a:pathLst>
                <a:path w="699778" h="138144">
                  <a:moveTo>
                    <a:pt x="69072" y="0"/>
                  </a:moveTo>
                  <a:lnTo>
                    <a:pt x="630706" y="0"/>
                  </a:lnTo>
                  <a:cubicBezTo>
                    <a:pt x="649025" y="0"/>
                    <a:pt x="666594" y="7277"/>
                    <a:pt x="679548" y="20231"/>
                  </a:cubicBezTo>
                  <a:cubicBezTo>
                    <a:pt x="692501" y="33184"/>
                    <a:pt x="699778" y="50753"/>
                    <a:pt x="699778" y="69072"/>
                  </a:cubicBezTo>
                  <a:lnTo>
                    <a:pt x="699778" y="69072"/>
                  </a:lnTo>
                  <a:cubicBezTo>
                    <a:pt x="699778" y="87391"/>
                    <a:pt x="692501" y="104960"/>
                    <a:pt x="679548" y="117914"/>
                  </a:cubicBezTo>
                  <a:cubicBezTo>
                    <a:pt x="666594" y="130867"/>
                    <a:pt x="649025" y="138144"/>
                    <a:pt x="630706" y="138144"/>
                  </a:cubicBezTo>
                  <a:lnTo>
                    <a:pt x="69072" y="138144"/>
                  </a:lnTo>
                  <a:cubicBezTo>
                    <a:pt x="50753" y="138144"/>
                    <a:pt x="33184" y="130867"/>
                    <a:pt x="20231" y="117914"/>
                  </a:cubicBezTo>
                  <a:cubicBezTo>
                    <a:pt x="7277" y="104960"/>
                    <a:pt x="0" y="87391"/>
                    <a:pt x="0" y="69072"/>
                  </a:cubicBezTo>
                  <a:lnTo>
                    <a:pt x="0" y="69072"/>
                  </a:lnTo>
                  <a:cubicBezTo>
                    <a:pt x="0" y="50753"/>
                    <a:pt x="7277" y="33184"/>
                    <a:pt x="20231" y="20231"/>
                  </a:cubicBezTo>
                  <a:cubicBezTo>
                    <a:pt x="33184" y="7277"/>
                    <a:pt x="50753" y="0"/>
                    <a:pt x="690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731742" cy="19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40"/>
                </a:lnSpc>
              </a:pPr>
              <a:r>
                <a:rPr lang="en-US" sz="2100" b="1" spc="67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Firebase Integration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7278796" y="6410053"/>
            <a:ext cx="1215153" cy="504621"/>
            <a:chOff x="0" y="0"/>
            <a:chExt cx="280920" cy="13814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80920" cy="138144"/>
            </a:xfrm>
            <a:custGeom>
              <a:avLst/>
              <a:gdLst/>
              <a:ahLst/>
              <a:cxnLst/>
              <a:rect l="l" t="t" r="r" b="b"/>
              <a:pathLst>
                <a:path w="280920" h="138144">
                  <a:moveTo>
                    <a:pt x="69072" y="0"/>
                  </a:moveTo>
                  <a:lnTo>
                    <a:pt x="211848" y="0"/>
                  </a:lnTo>
                  <a:cubicBezTo>
                    <a:pt x="230167" y="0"/>
                    <a:pt x="247736" y="7277"/>
                    <a:pt x="260689" y="20231"/>
                  </a:cubicBezTo>
                  <a:cubicBezTo>
                    <a:pt x="273643" y="33184"/>
                    <a:pt x="280920" y="50753"/>
                    <a:pt x="280920" y="69072"/>
                  </a:cubicBezTo>
                  <a:lnTo>
                    <a:pt x="280920" y="69072"/>
                  </a:lnTo>
                  <a:cubicBezTo>
                    <a:pt x="280920" y="87391"/>
                    <a:pt x="273643" y="104960"/>
                    <a:pt x="260689" y="117914"/>
                  </a:cubicBezTo>
                  <a:cubicBezTo>
                    <a:pt x="247736" y="130867"/>
                    <a:pt x="230167" y="138144"/>
                    <a:pt x="211848" y="138144"/>
                  </a:cubicBezTo>
                  <a:lnTo>
                    <a:pt x="69072" y="138144"/>
                  </a:lnTo>
                  <a:cubicBezTo>
                    <a:pt x="50753" y="138144"/>
                    <a:pt x="33184" y="130867"/>
                    <a:pt x="20231" y="117914"/>
                  </a:cubicBezTo>
                  <a:cubicBezTo>
                    <a:pt x="7277" y="104960"/>
                    <a:pt x="0" y="87391"/>
                    <a:pt x="0" y="69072"/>
                  </a:cubicBezTo>
                  <a:lnTo>
                    <a:pt x="0" y="69072"/>
                  </a:lnTo>
                  <a:cubicBezTo>
                    <a:pt x="0" y="50753"/>
                    <a:pt x="7277" y="33184"/>
                    <a:pt x="20231" y="20231"/>
                  </a:cubicBezTo>
                  <a:cubicBezTo>
                    <a:pt x="33184" y="7277"/>
                    <a:pt x="50753" y="0"/>
                    <a:pt x="690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280920" cy="1952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940"/>
                </a:lnSpc>
              </a:pPr>
              <a:r>
                <a:rPr lang="en-US" sz="2100" b="1" spc="67" dirty="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Testing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54987" y="2107971"/>
            <a:ext cx="7709503" cy="566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APPLICATION - SOFTWARE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75309" y="3417342"/>
            <a:ext cx="4882004" cy="645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8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mobile application will be developed using Flutter, a cross-platform framework by Google that allows building Android and iOS apps from a single codebase. Flutter is chosen for its fast development, beautiful UI capabilities, and seamless integration with Firebase.</a:t>
            </a:r>
          </a:p>
        </p:txBody>
      </p:sp>
      <p:sp>
        <p:nvSpPr>
          <p:cNvPr id="46" name="Freeform 46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7" name="TextBox 47"/>
          <p:cNvSpPr txBox="1"/>
          <p:nvPr/>
        </p:nvSpPr>
        <p:spPr>
          <a:xfrm>
            <a:off x="10354520" y="2296774"/>
            <a:ext cx="4659673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 dirty="0">
                <a:solidFill>
                  <a:srgbClr val="FDB924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Development Process</a:t>
            </a:r>
          </a:p>
        </p:txBody>
      </p:sp>
      <p:sp>
        <p:nvSpPr>
          <p:cNvPr id="48" name="AutoShape 48"/>
          <p:cNvSpPr/>
          <p:nvPr/>
        </p:nvSpPr>
        <p:spPr>
          <a:xfrm>
            <a:off x="11423258" y="4359059"/>
            <a:ext cx="117578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MY"/>
          </a:p>
        </p:txBody>
      </p:sp>
      <p:sp>
        <p:nvSpPr>
          <p:cNvPr id="49" name="AutoShape 49"/>
          <p:cNvSpPr/>
          <p:nvPr/>
        </p:nvSpPr>
        <p:spPr>
          <a:xfrm flipH="1">
            <a:off x="11423258" y="7887410"/>
            <a:ext cx="1261099" cy="58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MY"/>
          </a:p>
        </p:txBody>
      </p:sp>
      <p:sp>
        <p:nvSpPr>
          <p:cNvPr id="50" name="AutoShape 50"/>
          <p:cNvSpPr/>
          <p:nvPr/>
        </p:nvSpPr>
        <p:spPr>
          <a:xfrm flipH="1" flipV="1">
            <a:off x="16841110" y="7887410"/>
            <a:ext cx="975312" cy="29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MY"/>
          </a:p>
        </p:txBody>
      </p:sp>
      <p:sp>
        <p:nvSpPr>
          <p:cNvPr id="51" name="AutoShape 51"/>
          <p:cNvSpPr/>
          <p:nvPr/>
        </p:nvSpPr>
        <p:spPr>
          <a:xfrm flipH="1" flipV="1">
            <a:off x="17816422" y="4359059"/>
            <a:ext cx="0" cy="353126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52" name="AutoShape 52"/>
          <p:cNvSpPr/>
          <p:nvPr/>
        </p:nvSpPr>
        <p:spPr>
          <a:xfrm flipH="1" flipV="1">
            <a:off x="16755790" y="4359059"/>
            <a:ext cx="106063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187737" y="4532468"/>
            <a:ext cx="17912527" cy="3380989"/>
          </a:xfrm>
          <a:custGeom>
            <a:avLst/>
            <a:gdLst/>
            <a:ahLst/>
            <a:cxnLst/>
            <a:rect l="l" t="t" r="r" b="b"/>
            <a:pathLst>
              <a:path w="17912527" h="3380989">
                <a:moveTo>
                  <a:pt x="0" y="0"/>
                </a:moveTo>
                <a:lnTo>
                  <a:pt x="17912526" y="0"/>
                </a:lnTo>
                <a:lnTo>
                  <a:pt x="17912526" y="3380989"/>
                </a:lnTo>
                <a:lnTo>
                  <a:pt x="0" y="3380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5180" y="2202676"/>
            <a:ext cx="11299401" cy="767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335180" y="3642677"/>
            <a:ext cx="17617641" cy="5615623"/>
          </a:xfrm>
          <a:custGeom>
            <a:avLst/>
            <a:gdLst/>
            <a:ahLst/>
            <a:cxnLst/>
            <a:rect l="l" t="t" r="r" b="b"/>
            <a:pathLst>
              <a:path w="17617641" h="5615623">
                <a:moveTo>
                  <a:pt x="0" y="0"/>
                </a:moveTo>
                <a:lnTo>
                  <a:pt x="17617640" y="0"/>
                </a:lnTo>
                <a:lnTo>
                  <a:pt x="17617640" y="5615623"/>
                </a:lnTo>
                <a:lnTo>
                  <a:pt x="0" y="56156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180" y="2202676"/>
            <a:ext cx="11299401" cy="767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GANNT CHART &amp; MILESTONES - FYP I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6719" y="2107426"/>
            <a:ext cx="1251154" cy="127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59"/>
              </a:lnSpc>
            </a:pPr>
            <a:r>
              <a:rPr lang="en-US" sz="7042" b="1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54253" y="2253507"/>
            <a:ext cx="6780836" cy="106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r>
              <a:rPr lang="en-US" sz="6250" b="1" u="sng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  <a:hlinkClick r:id="rId3" action="ppaction://hlinksldjump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6218" y="4316651"/>
            <a:ext cx="1010977" cy="127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59"/>
              </a:lnSpc>
            </a:pPr>
            <a:r>
              <a:rPr lang="en-US" sz="7042" b="1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54253" y="4462732"/>
            <a:ext cx="7501366" cy="106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r>
              <a:rPr lang="en-US" sz="6250" b="1" u="sng" dirty="0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  <a:hlinkClick r:id="rId4" action="ppaction://hlinksldjump"/>
              </a:rPr>
              <a:t>Literature 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12126" y="6525877"/>
            <a:ext cx="1010977" cy="127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59"/>
              </a:lnSpc>
            </a:pPr>
            <a:r>
              <a:rPr lang="en-US" sz="7042" b="1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54253" y="6671958"/>
            <a:ext cx="7741543" cy="106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r>
              <a:rPr lang="en-US" sz="6250" b="1" u="sng" dirty="0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  <a:hlinkClick r:id="rId5" action="ppaction://hlinksldjump"/>
              </a:rPr>
              <a:t>Methodology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36719" y="8678691"/>
            <a:ext cx="1281176" cy="127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859"/>
              </a:lnSpc>
            </a:pPr>
            <a:r>
              <a:rPr lang="en-US" sz="7042" b="1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</a:rPr>
              <a:t>21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7407" y="8822100"/>
            <a:ext cx="11897129" cy="1003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25"/>
              </a:lnSpc>
              <a:spcBef>
                <a:spcPct val="0"/>
              </a:spcBef>
            </a:pPr>
            <a:r>
              <a:rPr lang="en-US" sz="6250" b="1" u="sng" dirty="0">
                <a:solidFill>
                  <a:srgbClr val="1E3256"/>
                </a:solidFill>
                <a:latin typeface="Poppins Bold"/>
                <a:ea typeface="Poppins Bold"/>
                <a:cs typeface="Poppins Bold"/>
                <a:sym typeface="Poppins Bold"/>
                <a:hlinkClick r:id="rId6" action="ppaction://hlinksldjump"/>
              </a:rPr>
              <a:t>Conclusion &amp; Future Works</a:t>
            </a:r>
            <a:endParaRPr lang="en-US" sz="6250" b="1" u="sng" dirty="0">
              <a:solidFill>
                <a:srgbClr val="1E3256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>
            <a:off x="1736152" y="2969757"/>
            <a:ext cx="14815697" cy="7241172"/>
          </a:xfrm>
          <a:custGeom>
            <a:avLst/>
            <a:gdLst/>
            <a:ahLst/>
            <a:cxnLst/>
            <a:rect l="l" t="t" r="r" b="b"/>
            <a:pathLst>
              <a:path w="14815697" h="7241172">
                <a:moveTo>
                  <a:pt x="0" y="0"/>
                </a:moveTo>
                <a:lnTo>
                  <a:pt x="14815696" y="0"/>
                </a:lnTo>
                <a:lnTo>
                  <a:pt x="14815696" y="7241172"/>
                </a:lnTo>
                <a:lnTo>
                  <a:pt x="0" y="724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5180" y="2202676"/>
            <a:ext cx="11299401" cy="767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GANNT CHART &amp; MILESTONES - FYP II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DC475-6997-6AD3-1B73-E2F48A71F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8DF13CF-F590-3A42-9A9A-082F04DE1476}"/>
              </a:ext>
            </a:extLst>
          </p:cNvPr>
          <p:cNvSpPr/>
          <p:nvPr/>
        </p:nvSpPr>
        <p:spPr>
          <a:xfrm>
            <a:off x="561726" y="8392612"/>
            <a:ext cx="17190819" cy="1190454"/>
          </a:xfrm>
          <a:prstGeom prst="rect">
            <a:avLst/>
          </a:prstGeom>
          <a:ln>
            <a:solidFill>
              <a:srgbClr val="20419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91F063-1C5E-FA9E-0D80-C73B35928C77}"/>
              </a:ext>
            </a:extLst>
          </p:cNvPr>
          <p:cNvSpPr/>
          <p:nvPr/>
        </p:nvSpPr>
        <p:spPr>
          <a:xfrm>
            <a:off x="532823" y="6646933"/>
            <a:ext cx="17219723" cy="1190454"/>
          </a:xfrm>
          <a:prstGeom prst="rect">
            <a:avLst/>
          </a:prstGeom>
          <a:ln>
            <a:solidFill>
              <a:srgbClr val="20419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63D66-04CC-A23B-12F5-DC374DB23387}"/>
              </a:ext>
            </a:extLst>
          </p:cNvPr>
          <p:cNvSpPr/>
          <p:nvPr/>
        </p:nvSpPr>
        <p:spPr>
          <a:xfrm>
            <a:off x="532823" y="4901254"/>
            <a:ext cx="17190819" cy="1190454"/>
          </a:xfrm>
          <a:prstGeom prst="rect">
            <a:avLst/>
          </a:prstGeom>
          <a:ln>
            <a:solidFill>
              <a:srgbClr val="20419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A91DAE8A-A08D-758C-206F-98BA093765BF}"/>
              </a:ext>
            </a:extLst>
          </p:cNvPr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8248C4-3FB6-A858-6693-2537E0D69C41}"/>
                </a:ext>
              </a:extLst>
            </p:cNvPr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44A9B07-93EC-B754-1C68-2AAC33A5B674}"/>
              </a:ext>
            </a:extLst>
          </p:cNvPr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E91A4BB-77DD-4C0C-9AEE-4A9601298D08}"/>
                </a:ext>
              </a:extLst>
            </p:cNvPr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B3DFF34-C6D8-2255-5CE8-61CAFEA92F20}"/>
              </a:ext>
            </a:extLst>
          </p:cNvPr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829DB85-A023-D446-273F-0F10343FDBBD}"/>
                </a:ext>
              </a:extLst>
            </p:cNvPr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50713D58-7141-D6BA-D7C5-6C098AF7D6E1}"/>
              </a:ext>
            </a:extLst>
          </p:cNvPr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9DD2F94-F5EE-A3DE-B126-DA486ED720BB}"/>
              </a:ext>
            </a:extLst>
          </p:cNvPr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METHODOLOGY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3ED1C807-7F7E-B440-385F-8944284D8060}"/>
              </a:ext>
            </a:extLst>
          </p:cNvPr>
          <p:cNvSpPr txBox="1"/>
          <p:nvPr/>
        </p:nvSpPr>
        <p:spPr>
          <a:xfrm>
            <a:off x="335180" y="2202676"/>
            <a:ext cx="11299401" cy="73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  <a:spcBef>
                <a:spcPct val="0"/>
              </a:spcBef>
            </a:pPr>
            <a:r>
              <a:rPr lang="en-US" sz="42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EXPECTED OUTCOME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81B06-21C0-6085-8A70-C5D4FFCCEF09}"/>
              </a:ext>
            </a:extLst>
          </p:cNvPr>
          <p:cNvSpPr/>
          <p:nvPr/>
        </p:nvSpPr>
        <p:spPr>
          <a:xfrm>
            <a:off x="548589" y="3216166"/>
            <a:ext cx="17190820" cy="1066800"/>
          </a:xfrm>
          <a:prstGeom prst="rect">
            <a:avLst/>
          </a:prstGeom>
          <a:ln>
            <a:solidFill>
              <a:srgbClr val="20419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9FF44-4761-BAD3-7CBA-04A7ADB55981}"/>
              </a:ext>
            </a:extLst>
          </p:cNvPr>
          <p:cNvSpPr txBox="1"/>
          <p:nvPr/>
        </p:nvSpPr>
        <p:spPr>
          <a:xfrm>
            <a:off x="548589" y="3155575"/>
            <a:ext cx="17190819" cy="119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🔒 </a:t>
            </a: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Functional Smart Locker Prototype</a:t>
            </a:r>
          </a:p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A working locker system using Arduino with servo lock, keypad, and barcode scanner to simulate secure parcel storage and retrieval.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66CC65-0EDF-E544-6249-9DDF7C2AF379}"/>
              </a:ext>
            </a:extLst>
          </p:cNvPr>
          <p:cNvSpPr txBox="1"/>
          <p:nvPr/>
        </p:nvSpPr>
        <p:spPr>
          <a:xfrm>
            <a:off x="532823" y="4901254"/>
            <a:ext cx="17190819" cy="1190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📱 Mobile Application for Students and Couriers</a:t>
            </a:r>
          </a:p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Flutter-based app allowing users to receive parcel notifications, track deliveries, and access lockers via OTP or barcode.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D31F41-CC2D-4B41-D91D-4EB5A5412770}"/>
              </a:ext>
            </a:extLst>
          </p:cNvPr>
          <p:cNvSpPr txBox="1"/>
          <p:nvPr/>
        </p:nvSpPr>
        <p:spPr>
          <a:xfrm>
            <a:off x="519685" y="6646933"/>
            <a:ext cx="17219723" cy="81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🔍 </a:t>
            </a: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Secure Parcel Access System</a:t>
            </a:r>
          </a:p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Implementation of OTP and barcode scanning for authenticated courier drop-off and student pick-up.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96DD76-2588-CD97-0B90-0639E9822365}"/>
              </a:ext>
            </a:extLst>
          </p:cNvPr>
          <p:cNvSpPr txBox="1"/>
          <p:nvPr/>
        </p:nvSpPr>
        <p:spPr>
          <a:xfrm>
            <a:off x="561727" y="8392612"/>
            <a:ext cx="17190819" cy="818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📈 </a:t>
            </a: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Improved Parcel Handling Experience for Students</a:t>
            </a:r>
          </a:p>
          <a:p>
            <a:pPr marL="226695" marR="0" lvl="1" algn="l" defTabSz="914400" rtl="0" eaLnBrk="1" fontAlgn="auto" latinLnBrk="0" hangingPunct="1">
              <a:lnSpc>
                <a:spcPts val="294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Faster, more convenient, and more secure alternative to centralized collection points like </a:t>
            </a:r>
            <a:r>
              <a:rPr kumimoji="0" lang="en-US" sz="2100" b="1" i="0" u="none" strike="noStrike" kern="1200" cap="none" spc="67" normalizeH="0" baseline="0" noProof="0" dirty="0" err="1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ParcelHub</a:t>
            </a:r>
            <a:r>
              <a:rPr kumimoji="0" lang="en-US" sz="2100" b="1" i="0" u="none" strike="noStrike" kern="1200" cap="none" spc="67" normalizeH="0" baseline="0" noProof="0" dirty="0">
                <a:ln>
                  <a:noFill/>
                </a:ln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189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2" r="-1252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" name="TextBox 3"/>
          <p:cNvSpPr txBox="1"/>
          <p:nvPr/>
        </p:nvSpPr>
        <p:spPr>
          <a:xfrm>
            <a:off x="413369" y="3780165"/>
            <a:ext cx="10218646" cy="251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92"/>
              </a:lnSpc>
              <a:spcBef>
                <a:spcPct val="0"/>
              </a:spcBef>
            </a:pPr>
            <a:r>
              <a:rPr lang="en-US" sz="7301" b="1" spc="6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 &amp; FUTURE WORKS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9227" y="8342175"/>
            <a:ext cx="3086100" cy="1778922"/>
            <a:chOff x="0" y="0"/>
            <a:chExt cx="812800" cy="46852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468523"/>
            </a:xfrm>
            <a:custGeom>
              <a:avLst/>
              <a:gdLst/>
              <a:ahLst/>
              <a:cxnLst/>
              <a:rect l="l" t="t" r="r" b="b"/>
              <a:pathLst>
                <a:path w="812800" h="468523">
                  <a:moveTo>
                    <a:pt x="0" y="0"/>
                  </a:moveTo>
                  <a:lnTo>
                    <a:pt x="812800" y="0"/>
                  </a:lnTo>
                  <a:lnTo>
                    <a:pt x="812800" y="468523"/>
                  </a:lnTo>
                  <a:lnTo>
                    <a:pt x="0" y="468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812800" cy="535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174319" y="4179204"/>
            <a:ext cx="21676311" cy="3139073"/>
            <a:chOff x="0" y="0"/>
            <a:chExt cx="5708987" cy="8267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708988" cy="826752"/>
            </a:xfrm>
            <a:custGeom>
              <a:avLst/>
              <a:gdLst/>
              <a:ahLst/>
              <a:cxnLst/>
              <a:rect l="l" t="t" r="r" b="b"/>
              <a:pathLst>
                <a:path w="5708988" h="826752">
                  <a:moveTo>
                    <a:pt x="18215" y="0"/>
                  </a:moveTo>
                  <a:lnTo>
                    <a:pt x="5690772" y="0"/>
                  </a:lnTo>
                  <a:cubicBezTo>
                    <a:pt x="5700832" y="0"/>
                    <a:pt x="5708988" y="8155"/>
                    <a:pt x="5708988" y="18215"/>
                  </a:cubicBezTo>
                  <a:lnTo>
                    <a:pt x="5708988" y="808537"/>
                  </a:lnTo>
                  <a:cubicBezTo>
                    <a:pt x="5708988" y="813368"/>
                    <a:pt x="5707068" y="818001"/>
                    <a:pt x="5703653" y="821417"/>
                  </a:cubicBezTo>
                  <a:cubicBezTo>
                    <a:pt x="5700237" y="824833"/>
                    <a:pt x="5695604" y="826752"/>
                    <a:pt x="5690772" y="826752"/>
                  </a:cubicBezTo>
                  <a:lnTo>
                    <a:pt x="18215" y="826752"/>
                  </a:lnTo>
                  <a:cubicBezTo>
                    <a:pt x="8155" y="826752"/>
                    <a:pt x="0" y="818597"/>
                    <a:pt x="0" y="808537"/>
                  </a:cubicBezTo>
                  <a:lnTo>
                    <a:pt x="0" y="18215"/>
                  </a:lnTo>
                  <a:cubicBezTo>
                    <a:pt x="0" y="8155"/>
                    <a:pt x="8155" y="0"/>
                    <a:pt x="1821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5708987" cy="883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695991" y="2428039"/>
            <a:ext cx="12063961" cy="721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05"/>
              </a:lnSpc>
            </a:pPr>
            <a:r>
              <a:rPr lang="en-US" sz="450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This project aims to improve the parcel collection experience for students by introducing a smart, secure, and accessible locker system within residential villages. By integrating IoT hardware with a mobile app, it offers a more convenient and efficient solution compared to the current centralized ParcelHub system.</a:t>
            </a:r>
          </a:p>
        </p:txBody>
      </p:sp>
      <p:sp>
        <p:nvSpPr>
          <p:cNvPr id="12" name="Freeform 12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3" name="Freeform 13"/>
          <p:cNvSpPr/>
          <p:nvPr/>
        </p:nvSpPr>
        <p:spPr>
          <a:xfrm>
            <a:off x="1028700" y="3691341"/>
            <a:ext cx="4053078" cy="4114800"/>
          </a:xfrm>
          <a:custGeom>
            <a:avLst/>
            <a:gdLst/>
            <a:ahLst/>
            <a:cxnLst/>
            <a:rect l="l" t="t" r="r" b="b"/>
            <a:pathLst>
              <a:path w="4053078" h="4114800">
                <a:moveTo>
                  <a:pt x="0" y="0"/>
                </a:moveTo>
                <a:lnTo>
                  <a:pt x="4053078" y="0"/>
                </a:lnTo>
                <a:lnTo>
                  <a:pt x="40530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4" name="TextBox 14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712312" y="4115765"/>
            <a:ext cx="1526338" cy="1864746"/>
            <a:chOff x="0" y="0"/>
            <a:chExt cx="375637" cy="458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5637" cy="450974"/>
            </a:xfrm>
            <a:custGeom>
              <a:avLst/>
              <a:gdLst/>
              <a:ahLst/>
              <a:cxnLst/>
              <a:rect l="l" t="t" r="r" b="b"/>
              <a:pathLst>
                <a:path w="375637" h="450974">
                  <a:moveTo>
                    <a:pt x="375637" y="39627"/>
                  </a:moveTo>
                  <a:lnTo>
                    <a:pt x="375637" y="304994"/>
                  </a:lnTo>
                  <a:cubicBezTo>
                    <a:pt x="375637" y="329601"/>
                    <a:pt x="362807" y="352428"/>
                    <a:pt x="341786" y="365221"/>
                  </a:cubicBezTo>
                  <a:lnTo>
                    <a:pt x="221670" y="438320"/>
                  </a:lnTo>
                  <a:cubicBezTo>
                    <a:pt x="200876" y="450974"/>
                    <a:pt x="174761" y="450974"/>
                    <a:pt x="153968" y="438320"/>
                  </a:cubicBezTo>
                  <a:lnTo>
                    <a:pt x="33851" y="365221"/>
                  </a:lnTo>
                  <a:cubicBezTo>
                    <a:pt x="12830" y="352428"/>
                    <a:pt x="0" y="329601"/>
                    <a:pt x="0" y="304994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75637" cy="40177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712312" y="5970593"/>
            <a:ext cx="1526338" cy="1864746"/>
            <a:chOff x="0" y="0"/>
            <a:chExt cx="375637" cy="4589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75637" cy="450974"/>
            </a:xfrm>
            <a:custGeom>
              <a:avLst/>
              <a:gdLst/>
              <a:ahLst/>
              <a:cxnLst/>
              <a:rect l="l" t="t" r="r" b="b"/>
              <a:pathLst>
                <a:path w="375637" h="450974">
                  <a:moveTo>
                    <a:pt x="375637" y="39627"/>
                  </a:moveTo>
                  <a:lnTo>
                    <a:pt x="375637" y="304994"/>
                  </a:lnTo>
                  <a:cubicBezTo>
                    <a:pt x="375637" y="329601"/>
                    <a:pt x="362807" y="352428"/>
                    <a:pt x="341786" y="365221"/>
                  </a:cubicBezTo>
                  <a:lnTo>
                    <a:pt x="221670" y="438320"/>
                  </a:lnTo>
                  <a:cubicBezTo>
                    <a:pt x="200876" y="450974"/>
                    <a:pt x="174761" y="450974"/>
                    <a:pt x="153968" y="438320"/>
                  </a:cubicBezTo>
                  <a:lnTo>
                    <a:pt x="33851" y="365221"/>
                  </a:lnTo>
                  <a:cubicBezTo>
                    <a:pt x="12830" y="352428"/>
                    <a:pt x="0" y="329601"/>
                    <a:pt x="0" y="304994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75637" cy="40177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712312" y="7827240"/>
            <a:ext cx="1526338" cy="1864746"/>
            <a:chOff x="0" y="0"/>
            <a:chExt cx="375637" cy="4589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75637" cy="450974"/>
            </a:xfrm>
            <a:custGeom>
              <a:avLst/>
              <a:gdLst/>
              <a:ahLst/>
              <a:cxnLst/>
              <a:rect l="l" t="t" r="r" b="b"/>
              <a:pathLst>
                <a:path w="375637" h="450974">
                  <a:moveTo>
                    <a:pt x="375637" y="39627"/>
                  </a:moveTo>
                  <a:lnTo>
                    <a:pt x="375637" y="304994"/>
                  </a:lnTo>
                  <a:cubicBezTo>
                    <a:pt x="375637" y="329601"/>
                    <a:pt x="362807" y="352428"/>
                    <a:pt x="341786" y="365221"/>
                  </a:cubicBezTo>
                  <a:lnTo>
                    <a:pt x="221670" y="438320"/>
                  </a:lnTo>
                  <a:cubicBezTo>
                    <a:pt x="200876" y="450974"/>
                    <a:pt x="174761" y="450974"/>
                    <a:pt x="153968" y="438320"/>
                  </a:cubicBezTo>
                  <a:lnTo>
                    <a:pt x="33851" y="365221"/>
                  </a:lnTo>
                  <a:cubicBezTo>
                    <a:pt x="12830" y="352428"/>
                    <a:pt x="0" y="329601"/>
                    <a:pt x="0" y="304994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EE312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375637" cy="40177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5400000">
            <a:off x="2553516" y="4947291"/>
            <a:ext cx="201694" cy="20169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5400000">
            <a:off x="2553516" y="6802118"/>
            <a:ext cx="201694" cy="20169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00A19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5400000">
            <a:off x="2553516" y="8658766"/>
            <a:ext cx="201694" cy="20169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EC461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4477812" y="5032986"/>
            <a:ext cx="6077303" cy="1869980"/>
          </a:xfrm>
          <a:custGeom>
            <a:avLst/>
            <a:gdLst/>
            <a:ahLst/>
            <a:cxnLst/>
            <a:rect l="l" t="t" r="r" b="b"/>
            <a:pathLst>
              <a:path w="6077303" h="1869980">
                <a:moveTo>
                  <a:pt x="0" y="0"/>
                </a:moveTo>
                <a:lnTo>
                  <a:pt x="6077303" y="0"/>
                </a:lnTo>
                <a:lnTo>
                  <a:pt x="6077303" y="1869980"/>
                </a:lnTo>
                <a:lnTo>
                  <a:pt x="0" y="1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240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8" name="Freeform 28"/>
          <p:cNvSpPr/>
          <p:nvPr/>
        </p:nvSpPr>
        <p:spPr>
          <a:xfrm>
            <a:off x="4477812" y="6902966"/>
            <a:ext cx="6077303" cy="1869980"/>
          </a:xfrm>
          <a:custGeom>
            <a:avLst/>
            <a:gdLst/>
            <a:ahLst/>
            <a:cxnLst/>
            <a:rect l="l" t="t" r="r" b="b"/>
            <a:pathLst>
              <a:path w="6077303" h="1869980">
                <a:moveTo>
                  <a:pt x="0" y="0"/>
                </a:moveTo>
                <a:lnTo>
                  <a:pt x="6077303" y="0"/>
                </a:lnTo>
                <a:lnTo>
                  <a:pt x="6077303" y="1869979"/>
                </a:lnTo>
                <a:lnTo>
                  <a:pt x="0" y="1869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240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sp>
        <p:nvSpPr>
          <p:cNvPr id="29" name="Freeform 29"/>
          <p:cNvSpPr/>
          <p:nvPr/>
        </p:nvSpPr>
        <p:spPr>
          <a:xfrm>
            <a:off x="4477812" y="8841918"/>
            <a:ext cx="6077303" cy="1869980"/>
          </a:xfrm>
          <a:custGeom>
            <a:avLst/>
            <a:gdLst/>
            <a:ahLst/>
            <a:cxnLst/>
            <a:rect l="l" t="t" r="r" b="b"/>
            <a:pathLst>
              <a:path w="6077303" h="1869980">
                <a:moveTo>
                  <a:pt x="0" y="0"/>
                </a:moveTo>
                <a:lnTo>
                  <a:pt x="6077303" y="0"/>
                </a:lnTo>
                <a:lnTo>
                  <a:pt x="6077303" y="1869980"/>
                </a:lnTo>
                <a:lnTo>
                  <a:pt x="0" y="1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240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grpSp>
        <p:nvGrpSpPr>
          <p:cNvPr id="30" name="Group 30"/>
          <p:cNvGrpSpPr/>
          <p:nvPr/>
        </p:nvGrpSpPr>
        <p:grpSpPr>
          <a:xfrm rot="5400000">
            <a:off x="6501374" y="684466"/>
            <a:ext cx="1526338" cy="8727343"/>
            <a:chOff x="0" y="0"/>
            <a:chExt cx="375637" cy="214782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75637" cy="2139883"/>
            </a:xfrm>
            <a:custGeom>
              <a:avLst/>
              <a:gdLst/>
              <a:ahLst/>
              <a:cxnLst/>
              <a:rect l="l" t="t" r="r" b="b"/>
              <a:pathLst>
                <a:path w="375637" h="2139883">
                  <a:moveTo>
                    <a:pt x="375637" y="39627"/>
                  </a:moveTo>
                  <a:lnTo>
                    <a:pt x="375637" y="1993903"/>
                  </a:lnTo>
                  <a:cubicBezTo>
                    <a:pt x="375637" y="2018510"/>
                    <a:pt x="362807" y="2041337"/>
                    <a:pt x="341786" y="2054130"/>
                  </a:cubicBezTo>
                  <a:lnTo>
                    <a:pt x="221670" y="2127229"/>
                  </a:lnTo>
                  <a:cubicBezTo>
                    <a:pt x="200876" y="2139883"/>
                    <a:pt x="174761" y="2139883"/>
                    <a:pt x="153968" y="2127229"/>
                  </a:cubicBezTo>
                  <a:lnTo>
                    <a:pt x="33851" y="2054130"/>
                  </a:lnTo>
                  <a:cubicBezTo>
                    <a:pt x="12830" y="2041337"/>
                    <a:pt x="0" y="2018510"/>
                    <a:pt x="0" y="1993903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375637" cy="2090679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6501374" y="2539294"/>
            <a:ext cx="1526338" cy="8727343"/>
            <a:chOff x="0" y="0"/>
            <a:chExt cx="375637" cy="21478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375637" cy="2139883"/>
            </a:xfrm>
            <a:custGeom>
              <a:avLst/>
              <a:gdLst/>
              <a:ahLst/>
              <a:cxnLst/>
              <a:rect l="l" t="t" r="r" b="b"/>
              <a:pathLst>
                <a:path w="375637" h="2139883">
                  <a:moveTo>
                    <a:pt x="375637" y="39627"/>
                  </a:moveTo>
                  <a:lnTo>
                    <a:pt x="375637" y="1993903"/>
                  </a:lnTo>
                  <a:cubicBezTo>
                    <a:pt x="375637" y="2018510"/>
                    <a:pt x="362807" y="2041337"/>
                    <a:pt x="341786" y="2054130"/>
                  </a:cubicBezTo>
                  <a:lnTo>
                    <a:pt x="221670" y="2127229"/>
                  </a:lnTo>
                  <a:cubicBezTo>
                    <a:pt x="200876" y="2139883"/>
                    <a:pt x="174761" y="2139883"/>
                    <a:pt x="153968" y="2127229"/>
                  </a:cubicBezTo>
                  <a:lnTo>
                    <a:pt x="33851" y="2054130"/>
                  </a:lnTo>
                  <a:cubicBezTo>
                    <a:pt x="12830" y="2041337"/>
                    <a:pt x="0" y="2018510"/>
                    <a:pt x="0" y="1993903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00A19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375637" cy="2090679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6501374" y="4395942"/>
            <a:ext cx="1526338" cy="8727343"/>
            <a:chOff x="0" y="0"/>
            <a:chExt cx="375637" cy="214782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375637" cy="2139883"/>
            </a:xfrm>
            <a:custGeom>
              <a:avLst/>
              <a:gdLst/>
              <a:ahLst/>
              <a:cxnLst/>
              <a:rect l="l" t="t" r="r" b="b"/>
              <a:pathLst>
                <a:path w="375637" h="2139883">
                  <a:moveTo>
                    <a:pt x="375637" y="39627"/>
                  </a:moveTo>
                  <a:lnTo>
                    <a:pt x="375637" y="1993903"/>
                  </a:lnTo>
                  <a:cubicBezTo>
                    <a:pt x="375637" y="2018510"/>
                    <a:pt x="362807" y="2041337"/>
                    <a:pt x="341786" y="2054130"/>
                  </a:cubicBezTo>
                  <a:lnTo>
                    <a:pt x="221670" y="2127229"/>
                  </a:lnTo>
                  <a:cubicBezTo>
                    <a:pt x="200876" y="2139883"/>
                    <a:pt x="174761" y="2139883"/>
                    <a:pt x="153968" y="2127229"/>
                  </a:cubicBezTo>
                  <a:lnTo>
                    <a:pt x="33851" y="2054130"/>
                  </a:lnTo>
                  <a:cubicBezTo>
                    <a:pt x="12830" y="2041337"/>
                    <a:pt x="0" y="2018510"/>
                    <a:pt x="0" y="1993903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EE312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375637" cy="2090679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marL="0" lvl="0" indent="0" algn="ctr">
                <a:lnSpc>
                  <a:spcPts val="276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AutoShape 39"/>
          <p:cNvSpPr/>
          <p:nvPr/>
        </p:nvSpPr>
        <p:spPr>
          <a:xfrm>
            <a:off x="6130497" y="4512289"/>
            <a:ext cx="0" cy="1071697"/>
          </a:xfrm>
          <a:prstGeom prst="line">
            <a:avLst/>
          </a:prstGeom>
          <a:ln w="47625" cap="flat">
            <a:solidFill>
              <a:srgbClr val="ECF0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40" name="AutoShape 40"/>
          <p:cNvSpPr/>
          <p:nvPr/>
        </p:nvSpPr>
        <p:spPr>
          <a:xfrm>
            <a:off x="6130497" y="6367117"/>
            <a:ext cx="0" cy="1071697"/>
          </a:xfrm>
          <a:prstGeom prst="line">
            <a:avLst/>
          </a:prstGeom>
          <a:ln w="47625" cap="flat">
            <a:solidFill>
              <a:srgbClr val="ECF0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41" name="AutoShape 41"/>
          <p:cNvSpPr/>
          <p:nvPr/>
        </p:nvSpPr>
        <p:spPr>
          <a:xfrm>
            <a:off x="6130497" y="8223765"/>
            <a:ext cx="0" cy="1071697"/>
          </a:xfrm>
          <a:prstGeom prst="line">
            <a:avLst/>
          </a:prstGeom>
          <a:ln w="47625" cap="flat">
            <a:solidFill>
              <a:srgbClr val="ECF0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42" name="TextBox 42"/>
          <p:cNvSpPr txBox="1"/>
          <p:nvPr/>
        </p:nvSpPr>
        <p:spPr>
          <a:xfrm>
            <a:off x="6493837" y="4305473"/>
            <a:ext cx="4830342" cy="148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</a:pPr>
            <a:r>
              <a:rPr lang="en-US" sz="197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the integration between the mobile app and hardware components for more stable real-time communication and response.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274046" y="4443412"/>
            <a:ext cx="2756536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System Integration</a:t>
            </a:r>
          </a:p>
        </p:txBody>
      </p:sp>
      <p:grpSp>
        <p:nvGrpSpPr>
          <p:cNvPr id="44" name="Group 44"/>
          <p:cNvGrpSpPr/>
          <p:nvPr/>
        </p:nvGrpSpPr>
        <p:grpSpPr>
          <a:xfrm rot="-5400000">
            <a:off x="712312" y="2260937"/>
            <a:ext cx="1526338" cy="1864746"/>
            <a:chOff x="0" y="0"/>
            <a:chExt cx="375637" cy="45892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75637" cy="450974"/>
            </a:xfrm>
            <a:custGeom>
              <a:avLst/>
              <a:gdLst/>
              <a:ahLst/>
              <a:cxnLst/>
              <a:rect l="l" t="t" r="r" b="b"/>
              <a:pathLst>
                <a:path w="375637" h="450974">
                  <a:moveTo>
                    <a:pt x="375637" y="39627"/>
                  </a:moveTo>
                  <a:lnTo>
                    <a:pt x="375637" y="304994"/>
                  </a:lnTo>
                  <a:cubicBezTo>
                    <a:pt x="375637" y="329601"/>
                    <a:pt x="362807" y="352428"/>
                    <a:pt x="341786" y="365221"/>
                  </a:cubicBezTo>
                  <a:lnTo>
                    <a:pt x="221670" y="438320"/>
                  </a:lnTo>
                  <a:cubicBezTo>
                    <a:pt x="200876" y="450974"/>
                    <a:pt x="174761" y="450974"/>
                    <a:pt x="153968" y="438320"/>
                  </a:cubicBezTo>
                  <a:lnTo>
                    <a:pt x="33851" y="365221"/>
                  </a:lnTo>
                  <a:cubicBezTo>
                    <a:pt x="12830" y="352428"/>
                    <a:pt x="0" y="329601"/>
                    <a:pt x="0" y="304994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375637" cy="40177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5400000">
            <a:off x="2553516" y="3092463"/>
            <a:ext cx="201694" cy="201694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4477812" y="3245974"/>
            <a:ext cx="6077303" cy="1869980"/>
          </a:xfrm>
          <a:custGeom>
            <a:avLst/>
            <a:gdLst/>
            <a:ahLst/>
            <a:cxnLst/>
            <a:rect l="l" t="t" r="r" b="b"/>
            <a:pathLst>
              <a:path w="6077303" h="1869980">
                <a:moveTo>
                  <a:pt x="0" y="0"/>
                </a:moveTo>
                <a:lnTo>
                  <a:pt x="6077303" y="0"/>
                </a:lnTo>
                <a:lnTo>
                  <a:pt x="6077303" y="1869980"/>
                </a:lnTo>
                <a:lnTo>
                  <a:pt x="0" y="1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8240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MY"/>
          </a:p>
        </p:txBody>
      </p:sp>
      <p:grpSp>
        <p:nvGrpSpPr>
          <p:cNvPr id="51" name="Group 51"/>
          <p:cNvGrpSpPr/>
          <p:nvPr/>
        </p:nvGrpSpPr>
        <p:grpSpPr>
          <a:xfrm rot="5400000">
            <a:off x="6501374" y="-1170361"/>
            <a:ext cx="1526338" cy="8727343"/>
            <a:chOff x="0" y="0"/>
            <a:chExt cx="375637" cy="2147829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375637" cy="2139883"/>
            </a:xfrm>
            <a:custGeom>
              <a:avLst/>
              <a:gdLst/>
              <a:ahLst/>
              <a:cxnLst/>
              <a:rect l="l" t="t" r="r" b="b"/>
              <a:pathLst>
                <a:path w="375637" h="2139883">
                  <a:moveTo>
                    <a:pt x="375637" y="39627"/>
                  </a:moveTo>
                  <a:lnTo>
                    <a:pt x="375637" y="1993903"/>
                  </a:lnTo>
                  <a:cubicBezTo>
                    <a:pt x="375637" y="2018510"/>
                    <a:pt x="362807" y="2041337"/>
                    <a:pt x="341786" y="2054130"/>
                  </a:cubicBezTo>
                  <a:lnTo>
                    <a:pt x="221670" y="2127229"/>
                  </a:lnTo>
                  <a:cubicBezTo>
                    <a:pt x="200876" y="2139883"/>
                    <a:pt x="174761" y="2139883"/>
                    <a:pt x="153968" y="2127229"/>
                  </a:cubicBezTo>
                  <a:lnTo>
                    <a:pt x="33851" y="2054130"/>
                  </a:lnTo>
                  <a:cubicBezTo>
                    <a:pt x="12830" y="2041337"/>
                    <a:pt x="0" y="2018510"/>
                    <a:pt x="0" y="1993903"/>
                  </a:cubicBezTo>
                  <a:lnTo>
                    <a:pt x="0" y="39627"/>
                  </a:lnTo>
                  <a:cubicBezTo>
                    <a:pt x="0" y="17741"/>
                    <a:pt x="17741" y="0"/>
                    <a:pt x="39627" y="0"/>
                  </a:cubicBezTo>
                  <a:lnTo>
                    <a:pt x="336010" y="0"/>
                  </a:lnTo>
                  <a:cubicBezTo>
                    <a:pt x="357896" y="0"/>
                    <a:pt x="375637" y="17741"/>
                    <a:pt x="375637" y="39627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375637" cy="2090679"/>
            </a:xfrm>
            <a:prstGeom prst="rect">
              <a:avLst/>
            </a:prstGeom>
          </p:spPr>
          <p:txBody>
            <a:bodyPr lIns="58722" tIns="58722" rIns="58722" bIns="58722" rtlCol="0" anchor="ctr"/>
            <a:lstStyle/>
            <a:p>
              <a:pPr algn="ctr">
                <a:lnSpc>
                  <a:spcPts val="2763"/>
                </a:lnSpc>
              </a:pPr>
              <a:endParaRPr/>
            </a:p>
          </p:txBody>
        </p:sp>
      </p:grpSp>
      <p:sp>
        <p:nvSpPr>
          <p:cNvPr id="54" name="AutoShape 54"/>
          <p:cNvSpPr/>
          <p:nvPr/>
        </p:nvSpPr>
        <p:spPr>
          <a:xfrm>
            <a:off x="6130497" y="2657462"/>
            <a:ext cx="0" cy="1071697"/>
          </a:xfrm>
          <a:prstGeom prst="line">
            <a:avLst/>
          </a:prstGeom>
          <a:ln w="47625" cap="flat">
            <a:solidFill>
              <a:srgbClr val="ECF0F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56" name="AutoShape 56"/>
          <p:cNvSpPr/>
          <p:nvPr/>
        </p:nvSpPr>
        <p:spPr>
          <a:xfrm>
            <a:off x="12784099" y="6130273"/>
            <a:ext cx="10861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57" name="Group 57"/>
          <p:cNvGrpSpPr/>
          <p:nvPr/>
        </p:nvGrpSpPr>
        <p:grpSpPr>
          <a:xfrm>
            <a:off x="13870199" y="5086908"/>
            <a:ext cx="4212117" cy="2105777"/>
            <a:chOff x="0" y="0"/>
            <a:chExt cx="1109364" cy="554608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109364" cy="554608"/>
            </a:xfrm>
            <a:custGeom>
              <a:avLst/>
              <a:gdLst/>
              <a:ahLst/>
              <a:cxnLst/>
              <a:rect l="l" t="t" r="r" b="b"/>
              <a:pathLst>
                <a:path w="1109364" h="554608">
                  <a:moveTo>
                    <a:pt x="93739" y="0"/>
                  </a:moveTo>
                  <a:lnTo>
                    <a:pt x="1015626" y="0"/>
                  </a:lnTo>
                  <a:cubicBezTo>
                    <a:pt x="1067396" y="0"/>
                    <a:pt x="1109364" y="41968"/>
                    <a:pt x="1109364" y="93739"/>
                  </a:cubicBezTo>
                  <a:lnTo>
                    <a:pt x="1109364" y="460869"/>
                  </a:lnTo>
                  <a:cubicBezTo>
                    <a:pt x="1109364" y="512640"/>
                    <a:pt x="1067396" y="554608"/>
                    <a:pt x="1015626" y="554608"/>
                  </a:cubicBezTo>
                  <a:lnTo>
                    <a:pt x="93739" y="554608"/>
                  </a:lnTo>
                  <a:cubicBezTo>
                    <a:pt x="41968" y="554608"/>
                    <a:pt x="0" y="512640"/>
                    <a:pt x="0" y="460869"/>
                  </a:cubicBezTo>
                  <a:lnTo>
                    <a:pt x="0" y="93739"/>
                  </a:lnTo>
                  <a:cubicBezTo>
                    <a:pt x="0" y="41968"/>
                    <a:pt x="41968" y="0"/>
                    <a:pt x="93739" y="0"/>
                  </a:cubicBezTo>
                  <a:close/>
                </a:path>
              </a:pathLst>
            </a:custGeom>
            <a:solidFill>
              <a:srgbClr val="BFD730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109364" cy="6117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r>
                <a:rPr lang="en-US" sz="1999" b="1" spc="6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To achieve all outlined objectives and complete the work within the planned timeline</a:t>
              </a:r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6478159" y="6097549"/>
            <a:ext cx="5074376" cy="1568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9"/>
              </a:lnSpc>
            </a:pPr>
            <a:r>
              <a:rPr lang="en-US" sz="207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advanced Firebase functions like real-time syncing, cloud functions, and analytics to boost system efficiency.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493837" y="7991510"/>
            <a:ext cx="4830342" cy="148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</a:pPr>
            <a:r>
              <a:rPr lang="en-US" sz="197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Gain deeper hands-on experience with Arduino components to quickly identify, test, and resolve hardware issues during development.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3432502" y="6282795"/>
            <a:ext cx="2439624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Firebase Usage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3115590" y="7961410"/>
            <a:ext cx="3073448" cy="156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119"/>
              </a:lnSpc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Hardware Troubleshooting Skills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6478159" y="2428344"/>
            <a:ext cx="4830342" cy="148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69"/>
              </a:lnSpc>
            </a:pPr>
            <a:r>
              <a:rPr lang="en-US" sz="197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Continue exploring advanced Flutter features to improve UI/UX, performance, and maintainability of the mobile app.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3338843" y="2588473"/>
            <a:ext cx="243962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879"/>
              </a:lnSpc>
            </a:pP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Deeper Understanding of Flutter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892774" y="2921856"/>
            <a:ext cx="761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9"/>
              </a:lnSpc>
            </a:pPr>
            <a:r>
              <a:rPr lang="en-US" sz="3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92774" y="4772025"/>
            <a:ext cx="761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9"/>
              </a:lnSpc>
            </a:pPr>
            <a:r>
              <a:rPr lang="en-US" sz="3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92774" y="6611407"/>
            <a:ext cx="761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9"/>
              </a:lnSpc>
            </a:pPr>
            <a:r>
              <a:rPr lang="en-US" sz="3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92774" y="8475760"/>
            <a:ext cx="76132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9"/>
              </a:lnSpc>
            </a:pPr>
            <a:r>
              <a:rPr lang="en-US" sz="32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70" name="Freeform 70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A3D8CD8-97D0-7D95-C01B-25BC8AB21265}"/>
              </a:ext>
            </a:extLst>
          </p:cNvPr>
          <p:cNvCxnSpPr/>
          <p:nvPr/>
        </p:nvCxnSpPr>
        <p:spPr>
          <a:xfrm rot="16200000" flipV="1">
            <a:off x="10732914" y="4088611"/>
            <a:ext cx="2946487" cy="1155884"/>
          </a:xfrm>
          <a:prstGeom prst="bentConnector3">
            <a:avLst>
              <a:gd name="adj1" fmla="val 10005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840D2F1D-C140-E89E-D3F3-545E545A0397}"/>
              </a:ext>
            </a:extLst>
          </p:cNvPr>
          <p:cNvCxnSpPr>
            <a:stCxn id="56" idx="0"/>
          </p:cNvCxnSpPr>
          <p:nvPr/>
        </p:nvCxnSpPr>
        <p:spPr>
          <a:xfrm rot="5400000">
            <a:off x="10850518" y="6907970"/>
            <a:ext cx="2711278" cy="1155884"/>
          </a:xfrm>
          <a:prstGeom prst="bentConnector3">
            <a:avLst>
              <a:gd name="adj1" fmla="val 100045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9" name="Group 9"/>
          <p:cNvGrpSpPr/>
          <p:nvPr/>
        </p:nvGrpSpPr>
        <p:grpSpPr>
          <a:xfrm>
            <a:off x="-1" y="4455947"/>
            <a:ext cx="10979575" cy="3086100"/>
            <a:chOff x="0" y="0"/>
            <a:chExt cx="2963602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63602" cy="812800"/>
            </a:xfrm>
            <a:custGeom>
              <a:avLst/>
              <a:gdLst/>
              <a:ahLst/>
              <a:cxnLst/>
              <a:rect l="l" t="t" r="r" b="b"/>
              <a:pathLst>
                <a:path w="2963602" h="812800">
                  <a:moveTo>
                    <a:pt x="0" y="0"/>
                  </a:moveTo>
                  <a:lnTo>
                    <a:pt x="2963602" y="0"/>
                  </a:lnTo>
                  <a:lnTo>
                    <a:pt x="296360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963602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79575" y="4455947"/>
            <a:ext cx="7384625" cy="3086100"/>
            <a:chOff x="0" y="0"/>
            <a:chExt cx="2154644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54643" cy="812800"/>
            </a:xfrm>
            <a:custGeom>
              <a:avLst/>
              <a:gdLst/>
              <a:ahLst/>
              <a:cxnLst/>
              <a:rect l="l" t="t" r="r" b="b"/>
              <a:pathLst>
                <a:path w="2154643" h="812800">
                  <a:moveTo>
                    <a:pt x="0" y="0"/>
                  </a:moveTo>
                  <a:lnTo>
                    <a:pt x="2154643" y="0"/>
                  </a:lnTo>
                  <a:lnTo>
                    <a:pt x="215464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154644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15920" y="3559418"/>
            <a:ext cx="16056160" cy="406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2"/>
              </a:lnSpc>
            </a:pPr>
            <a:r>
              <a:rPr lang="en-US" sz="2146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2" r="-1252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" name="Group 3"/>
          <p:cNvGrpSpPr/>
          <p:nvPr/>
        </p:nvGrpSpPr>
        <p:grpSpPr>
          <a:xfrm>
            <a:off x="359227" y="8342175"/>
            <a:ext cx="3086100" cy="1778922"/>
            <a:chOff x="0" y="0"/>
            <a:chExt cx="812800" cy="4685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468523"/>
            </a:xfrm>
            <a:custGeom>
              <a:avLst/>
              <a:gdLst/>
              <a:ahLst/>
              <a:cxnLst/>
              <a:rect l="l" t="t" r="r" b="b"/>
              <a:pathLst>
                <a:path w="812800" h="468523">
                  <a:moveTo>
                    <a:pt x="0" y="0"/>
                  </a:moveTo>
                  <a:lnTo>
                    <a:pt x="812800" y="0"/>
                  </a:lnTo>
                  <a:lnTo>
                    <a:pt x="812800" y="468523"/>
                  </a:lnTo>
                  <a:lnTo>
                    <a:pt x="0" y="4685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5351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9227" y="4380240"/>
            <a:ext cx="8784773" cy="131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2"/>
              </a:lnSpc>
              <a:spcBef>
                <a:spcPct val="0"/>
              </a:spcBef>
            </a:pPr>
            <a:r>
              <a:rPr lang="en-US" sz="7301" b="1" spc="613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Freeform 9"/>
          <p:cNvSpPr/>
          <p:nvPr/>
        </p:nvSpPr>
        <p:spPr>
          <a:xfrm flipH="1">
            <a:off x="3303387" y="2661233"/>
            <a:ext cx="1203684" cy="1035168"/>
          </a:xfrm>
          <a:custGeom>
            <a:avLst/>
            <a:gdLst/>
            <a:ahLst/>
            <a:cxnLst/>
            <a:rect l="l" t="t" r="r" b="b"/>
            <a:pathLst>
              <a:path w="1203684" h="1035168">
                <a:moveTo>
                  <a:pt x="1203684" y="0"/>
                </a:moveTo>
                <a:lnTo>
                  <a:pt x="0" y="0"/>
                </a:lnTo>
                <a:lnTo>
                  <a:pt x="0" y="1035168"/>
                </a:lnTo>
                <a:lnTo>
                  <a:pt x="1203684" y="1035168"/>
                </a:lnTo>
                <a:lnTo>
                  <a:pt x="120368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0" name="Group 10"/>
          <p:cNvGrpSpPr/>
          <p:nvPr/>
        </p:nvGrpSpPr>
        <p:grpSpPr>
          <a:xfrm>
            <a:off x="3384392" y="4312183"/>
            <a:ext cx="11598905" cy="1143165"/>
            <a:chOff x="0" y="0"/>
            <a:chExt cx="4475134" cy="4410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75134" cy="441060"/>
            </a:xfrm>
            <a:custGeom>
              <a:avLst/>
              <a:gdLst/>
              <a:ahLst/>
              <a:cxnLst/>
              <a:rect l="l" t="t" r="r" b="b"/>
              <a:pathLst>
                <a:path w="4475134" h="441060">
                  <a:moveTo>
                    <a:pt x="0" y="0"/>
                  </a:moveTo>
                  <a:lnTo>
                    <a:pt x="4475134" y="0"/>
                  </a:lnTo>
                  <a:lnTo>
                    <a:pt x="4475134" y="441060"/>
                  </a:lnTo>
                  <a:lnTo>
                    <a:pt x="0" y="441060"/>
                  </a:lnTo>
                  <a:close/>
                </a:path>
              </a:pathLst>
            </a:custGeom>
            <a:solidFill>
              <a:srgbClr val="00A19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475134" cy="469635"/>
            </a:xfrm>
            <a:prstGeom prst="rect">
              <a:avLst/>
            </a:prstGeom>
          </p:spPr>
          <p:txBody>
            <a:bodyPr lIns="36396" tIns="36396" rIns="36396" bIns="36396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13489" y="2316976"/>
            <a:ext cx="8574585" cy="1199808"/>
            <a:chOff x="0" y="0"/>
            <a:chExt cx="3152095" cy="44106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52095" cy="441060"/>
            </a:xfrm>
            <a:custGeom>
              <a:avLst/>
              <a:gdLst/>
              <a:ahLst/>
              <a:cxnLst/>
              <a:rect l="l" t="t" r="r" b="b"/>
              <a:pathLst>
                <a:path w="3152095" h="441060">
                  <a:moveTo>
                    <a:pt x="0" y="0"/>
                  </a:moveTo>
                  <a:lnTo>
                    <a:pt x="3152095" y="0"/>
                  </a:lnTo>
                  <a:lnTo>
                    <a:pt x="3152095" y="441060"/>
                  </a:lnTo>
                  <a:lnTo>
                    <a:pt x="0" y="441060"/>
                  </a:lnTo>
                  <a:close/>
                </a:path>
              </a:pathLst>
            </a:custGeom>
            <a:solidFill>
              <a:srgbClr val="00A19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152095" cy="469635"/>
            </a:xfrm>
            <a:prstGeom prst="rect">
              <a:avLst/>
            </a:prstGeom>
          </p:spPr>
          <p:txBody>
            <a:bodyPr lIns="36396" tIns="36396" rIns="36396" bIns="36396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694492" y="2661233"/>
            <a:ext cx="1203684" cy="1035168"/>
          </a:xfrm>
          <a:custGeom>
            <a:avLst/>
            <a:gdLst/>
            <a:ahLst/>
            <a:cxnLst/>
            <a:rect l="l" t="t" r="r" b="b"/>
            <a:pathLst>
              <a:path w="1203684" h="1035168">
                <a:moveTo>
                  <a:pt x="0" y="0"/>
                </a:moveTo>
                <a:lnTo>
                  <a:pt x="1203684" y="0"/>
                </a:lnTo>
                <a:lnTo>
                  <a:pt x="1203684" y="1035168"/>
                </a:lnTo>
                <a:lnTo>
                  <a:pt x="0" y="1035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AutoShape 17"/>
          <p:cNvSpPr/>
          <p:nvPr/>
        </p:nvSpPr>
        <p:spPr>
          <a:xfrm flipH="1">
            <a:off x="9135090" y="3497393"/>
            <a:ext cx="8910" cy="8635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18" name="Group 18"/>
          <p:cNvGrpSpPr/>
          <p:nvPr/>
        </p:nvGrpSpPr>
        <p:grpSpPr>
          <a:xfrm>
            <a:off x="3384392" y="6018017"/>
            <a:ext cx="11598905" cy="3513409"/>
            <a:chOff x="0" y="0"/>
            <a:chExt cx="3206222" cy="97119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206222" cy="971192"/>
            </a:xfrm>
            <a:custGeom>
              <a:avLst/>
              <a:gdLst/>
              <a:ahLst/>
              <a:cxnLst/>
              <a:rect l="l" t="t" r="r" b="b"/>
              <a:pathLst>
                <a:path w="3206222" h="971192">
                  <a:moveTo>
                    <a:pt x="0" y="0"/>
                  </a:moveTo>
                  <a:lnTo>
                    <a:pt x="3206222" y="0"/>
                  </a:lnTo>
                  <a:lnTo>
                    <a:pt x="3206222" y="971192"/>
                  </a:lnTo>
                  <a:lnTo>
                    <a:pt x="0" y="971192"/>
                  </a:ln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76200"/>
              <a:ext cx="3206222" cy="10473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1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3304703" y="4634193"/>
            <a:ext cx="1113239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51"/>
              </a:lnSpc>
            </a:pPr>
            <a:r>
              <a:rPr lang="en-US" sz="3876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Final Year Project 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20234" y="2354905"/>
            <a:ext cx="8229712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638" b="1">
                <a:solidFill>
                  <a:srgbClr val="FFFFFF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UNIVERSITI TEKNOLOGI PETRONAS (UTP)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496528" y="5540667"/>
            <a:ext cx="3306832" cy="371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z="2286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07641" y="6502840"/>
            <a:ext cx="11284605" cy="257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1"/>
              </a:lnSpc>
            </a:pPr>
            <a:r>
              <a:rPr lang="en-US" sz="3062" b="1" spc="162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The purpose of the project is to develop a framework, which will enhance students' skills in the process of applying knowledge, expanding thoughts, solving problems independently and presenting findings through minimum guidance and supervision.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441173" y="2545576"/>
            <a:ext cx="3329454" cy="3260362"/>
            <a:chOff x="-72390" y="7620"/>
            <a:chExt cx="6487160" cy="6352540"/>
          </a:xfrm>
        </p:grpSpPr>
        <p:sp>
          <p:nvSpPr>
            <p:cNvPr id="9" name="Freeform 9"/>
            <p:cNvSpPr/>
            <p:nvPr/>
          </p:nvSpPr>
          <p:spPr>
            <a:xfrm>
              <a:off x="-72390" y="7620"/>
              <a:ext cx="6487160" cy="6352540"/>
            </a:xfrm>
            <a:custGeom>
              <a:avLst/>
              <a:gdLst/>
              <a:ahLst/>
              <a:cxnLst/>
              <a:rect l="l" t="t" r="r" b="b"/>
              <a:pathLst>
                <a:path w="6487160" h="6352540">
                  <a:moveTo>
                    <a:pt x="6322060" y="3176270"/>
                  </a:moveTo>
                  <a:cubicBezTo>
                    <a:pt x="6322060" y="2844800"/>
                    <a:pt x="6487160" y="2493010"/>
                    <a:pt x="6385560" y="2194560"/>
                  </a:cubicBezTo>
                  <a:cubicBezTo>
                    <a:pt x="6281420" y="1884680"/>
                    <a:pt x="5928360" y="1694180"/>
                    <a:pt x="5734050" y="1436370"/>
                  </a:cubicBezTo>
                  <a:cubicBezTo>
                    <a:pt x="5537200" y="1176020"/>
                    <a:pt x="5455920" y="796290"/>
                    <a:pt x="5185410" y="607060"/>
                  </a:cubicBezTo>
                  <a:cubicBezTo>
                    <a:pt x="4917440" y="420370"/>
                    <a:pt x="4517390" y="462280"/>
                    <a:pt x="4196080" y="360680"/>
                  </a:cubicBezTo>
                  <a:cubicBezTo>
                    <a:pt x="3884930" y="264160"/>
                    <a:pt x="3589020" y="0"/>
                    <a:pt x="3244850" y="0"/>
                  </a:cubicBezTo>
                  <a:cubicBezTo>
                    <a:pt x="2900680" y="0"/>
                    <a:pt x="2603500" y="262890"/>
                    <a:pt x="2293620" y="360680"/>
                  </a:cubicBezTo>
                  <a:cubicBezTo>
                    <a:pt x="1972310" y="461010"/>
                    <a:pt x="1570990" y="419100"/>
                    <a:pt x="1303020" y="607060"/>
                  </a:cubicBezTo>
                  <a:cubicBezTo>
                    <a:pt x="1032510" y="796290"/>
                    <a:pt x="951230" y="1176020"/>
                    <a:pt x="754380" y="1436370"/>
                  </a:cubicBezTo>
                  <a:cubicBezTo>
                    <a:pt x="558800" y="1694180"/>
                    <a:pt x="207010" y="1884680"/>
                    <a:pt x="101600" y="2194560"/>
                  </a:cubicBezTo>
                  <a:cubicBezTo>
                    <a:pt x="1270" y="2493010"/>
                    <a:pt x="165100" y="2844800"/>
                    <a:pt x="165100" y="3176270"/>
                  </a:cubicBezTo>
                  <a:cubicBezTo>
                    <a:pt x="165100" y="3507740"/>
                    <a:pt x="0" y="3859530"/>
                    <a:pt x="101600" y="4157980"/>
                  </a:cubicBezTo>
                  <a:cubicBezTo>
                    <a:pt x="205740" y="4467860"/>
                    <a:pt x="558800" y="4658360"/>
                    <a:pt x="753110" y="4916170"/>
                  </a:cubicBezTo>
                  <a:cubicBezTo>
                    <a:pt x="949960" y="5176520"/>
                    <a:pt x="1031240" y="5556250"/>
                    <a:pt x="1301750" y="5745480"/>
                  </a:cubicBezTo>
                  <a:cubicBezTo>
                    <a:pt x="1569720" y="5933440"/>
                    <a:pt x="1969770" y="5891530"/>
                    <a:pt x="2292350" y="5991860"/>
                  </a:cubicBezTo>
                  <a:cubicBezTo>
                    <a:pt x="2603500" y="6088380"/>
                    <a:pt x="2899410" y="6352540"/>
                    <a:pt x="3243580" y="6352540"/>
                  </a:cubicBezTo>
                  <a:cubicBezTo>
                    <a:pt x="3587750" y="6352540"/>
                    <a:pt x="3884930" y="6089650"/>
                    <a:pt x="4194810" y="5991860"/>
                  </a:cubicBezTo>
                  <a:cubicBezTo>
                    <a:pt x="4516120" y="5891530"/>
                    <a:pt x="4917440" y="5933440"/>
                    <a:pt x="5185410" y="5745480"/>
                  </a:cubicBezTo>
                  <a:cubicBezTo>
                    <a:pt x="5455920" y="5556250"/>
                    <a:pt x="5537200" y="5176520"/>
                    <a:pt x="5734050" y="4916170"/>
                  </a:cubicBezTo>
                  <a:cubicBezTo>
                    <a:pt x="5929630" y="4658360"/>
                    <a:pt x="6281420" y="4467860"/>
                    <a:pt x="6385560" y="4157980"/>
                  </a:cubicBezTo>
                  <a:cubicBezTo>
                    <a:pt x="6487160" y="3858260"/>
                    <a:pt x="6322060" y="3506470"/>
                    <a:pt x="6322060" y="317627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540062" y="2847489"/>
            <a:ext cx="1461311" cy="14613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10427" y="2847489"/>
            <a:ext cx="1461311" cy="14613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904766" y="5756794"/>
            <a:ext cx="1461311" cy="146131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853554" y="5756794"/>
            <a:ext cx="1461311" cy="146131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5992763" y="3690656"/>
            <a:ext cx="1498696" cy="233533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3" name="AutoShape 23"/>
          <p:cNvSpPr/>
          <p:nvPr/>
        </p:nvSpPr>
        <p:spPr>
          <a:xfrm flipV="1">
            <a:off x="6243586" y="5041709"/>
            <a:ext cx="1562285" cy="1040641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4" name="AutoShape 24"/>
          <p:cNvSpPr/>
          <p:nvPr/>
        </p:nvSpPr>
        <p:spPr>
          <a:xfrm flipH="1" flipV="1">
            <a:off x="10407075" y="5040521"/>
            <a:ext cx="1568548" cy="1042461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5" name="AutoShape 25"/>
          <p:cNvSpPr/>
          <p:nvPr/>
        </p:nvSpPr>
        <p:spPr>
          <a:xfrm flipH="1">
            <a:off x="10720585" y="3690656"/>
            <a:ext cx="1498452" cy="233495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26" name="Freeform 26"/>
          <p:cNvSpPr/>
          <p:nvPr/>
        </p:nvSpPr>
        <p:spPr>
          <a:xfrm>
            <a:off x="12221308" y="6161445"/>
            <a:ext cx="725803" cy="622376"/>
          </a:xfrm>
          <a:custGeom>
            <a:avLst/>
            <a:gdLst/>
            <a:ahLst/>
            <a:cxnLst/>
            <a:rect l="l" t="t" r="r" b="b"/>
            <a:pathLst>
              <a:path w="725803" h="622376">
                <a:moveTo>
                  <a:pt x="0" y="0"/>
                </a:moveTo>
                <a:lnTo>
                  <a:pt x="725803" y="0"/>
                </a:lnTo>
                <a:lnTo>
                  <a:pt x="725803" y="622376"/>
                </a:lnTo>
                <a:lnTo>
                  <a:pt x="0" y="622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27" name="Freeform 27"/>
          <p:cNvSpPr/>
          <p:nvPr/>
        </p:nvSpPr>
        <p:spPr>
          <a:xfrm>
            <a:off x="12530955" y="3255681"/>
            <a:ext cx="820254" cy="644925"/>
          </a:xfrm>
          <a:custGeom>
            <a:avLst/>
            <a:gdLst/>
            <a:ahLst/>
            <a:cxnLst/>
            <a:rect l="l" t="t" r="r" b="b"/>
            <a:pathLst>
              <a:path w="820254" h="644925">
                <a:moveTo>
                  <a:pt x="0" y="0"/>
                </a:moveTo>
                <a:lnTo>
                  <a:pt x="820255" y="0"/>
                </a:lnTo>
                <a:lnTo>
                  <a:pt x="820255" y="644925"/>
                </a:lnTo>
                <a:lnTo>
                  <a:pt x="0" y="6449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28" name="Group 28"/>
          <p:cNvGrpSpPr/>
          <p:nvPr/>
        </p:nvGrpSpPr>
        <p:grpSpPr>
          <a:xfrm>
            <a:off x="287332" y="2307451"/>
            <a:ext cx="4224858" cy="823722"/>
            <a:chOff x="0" y="0"/>
            <a:chExt cx="1112720" cy="21694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12720" cy="216947"/>
            </a:xfrm>
            <a:custGeom>
              <a:avLst/>
              <a:gdLst/>
              <a:ahLst/>
              <a:cxnLst/>
              <a:rect l="l" t="t" r="r" b="b"/>
              <a:pathLst>
                <a:path w="1112720" h="216947">
                  <a:moveTo>
                    <a:pt x="93456" y="0"/>
                  </a:moveTo>
                  <a:lnTo>
                    <a:pt x="1019264" y="0"/>
                  </a:lnTo>
                  <a:cubicBezTo>
                    <a:pt x="1044050" y="0"/>
                    <a:pt x="1067821" y="9846"/>
                    <a:pt x="1085347" y="27373"/>
                  </a:cubicBezTo>
                  <a:cubicBezTo>
                    <a:pt x="1102874" y="44899"/>
                    <a:pt x="1112720" y="68670"/>
                    <a:pt x="1112720" y="93456"/>
                  </a:cubicBezTo>
                  <a:lnTo>
                    <a:pt x="1112720" y="123491"/>
                  </a:lnTo>
                  <a:cubicBezTo>
                    <a:pt x="1112720" y="175106"/>
                    <a:pt x="1070878" y="216947"/>
                    <a:pt x="1019264" y="216947"/>
                  </a:cubicBezTo>
                  <a:lnTo>
                    <a:pt x="93456" y="216947"/>
                  </a:lnTo>
                  <a:cubicBezTo>
                    <a:pt x="41842" y="216947"/>
                    <a:pt x="0" y="175106"/>
                    <a:pt x="0" y="123491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1112720" cy="302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WHAT?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15204" y="6250736"/>
            <a:ext cx="4224858" cy="823722"/>
            <a:chOff x="0" y="0"/>
            <a:chExt cx="1112720" cy="21694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12720" cy="216947"/>
            </a:xfrm>
            <a:custGeom>
              <a:avLst/>
              <a:gdLst/>
              <a:ahLst/>
              <a:cxnLst/>
              <a:rect l="l" t="t" r="r" b="b"/>
              <a:pathLst>
                <a:path w="1112720" h="216947">
                  <a:moveTo>
                    <a:pt x="93456" y="0"/>
                  </a:moveTo>
                  <a:lnTo>
                    <a:pt x="1019264" y="0"/>
                  </a:lnTo>
                  <a:cubicBezTo>
                    <a:pt x="1044050" y="0"/>
                    <a:pt x="1067821" y="9846"/>
                    <a:pt x="1085347" y="27373"/>
                  </a:cubicBezTo>
                  <a:cubicBezTo>
                    <a:pt x="1102874" y="44899"/>
                    <a:pt x="1112720" y="68670"/>
                    <a:pt x="1112720" y="93456"/>
                  </a:cubicBezTo>
                  <a:lnTo>
                    <a:pt x="1112720" y="123491"/>
                  </a:lnTo>
                  <a:cubicBezTo>
                    <a:pt x="1112720" y="175106"/>
                    <a:pt x="1070878" y="216947"/>
                    <a:pt x="1019264" y="216947"/>
                  </a:cubicBezTo>
                  <a:lnTo>
                    <a:pt x="93456" y="216947"/>
                  </a:lnTo>
                  <a:cubicBezTo>
                    <a:pt x="41842" y="216947"/>
                    <a:pt x="0" y="175106"/>
                    <a:pt x="0" y="123491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1112720" cy="302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APPLICATION</a:t>
              </a:r>
            </a:p>
          </p:txBody>
        </p:sp>
      </p:grpSp>
      <p:sp>
        <p:nvSpPr>
          <p:cNvPr id="34" name="Freeform 34"/>
          <p:cNvSpPr/>
          <p:nvPr/>
        </p:nvSpPr>
        <p:spPr>
          <a:xfrm>
            <a:off x="4872325" y="3166780"/>
            <a:ext cx="757371" cy="757371"/>
          </a:xfrm>
          <a:custGeom>
            <a:avLst/>
            <a:gdLst/>
            <a:ahLst/>
            <a:cxnLst/>
            <a:rect l="l" t="t" r="r" b="b"/>
            <a:pathLst>
              <a:path w="757371" h="757371">
                <a:moveTo>
                  <a:pt x="0" y="0"/>
                </a:moveTo>
                <a:lnTo>
                  <a:pt x="757370" y="0"/>
                </a:lnTo>
                <a:lnTo>
                  <a:pt x="757370" y="757370"/>
                </a:lnTo>
                <a:lnTo>
                  <a:pt x="0" y="757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35" name="Group 35"/>
          <p:cNvGrpSpPr/>
          <p:nvPr/>
        </p:nvGrpSpPr>
        <p:grpSpPr>
          <a:xfrm>
            <a:off x="13834684" y="6250736"/>
            <a:ext cx="4224858" cy="823722"/>
            <a:chOff x="0" y="0"/>
            <a:chExt cx="1112720" cy="21694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12720" cy="216947"/>
            </a:xfrm>
            <a:custGeom>
              <a:avLst/>
              <a:gdLst/>
              <a:ahLst/>
              <a:cxnLst/>
              <a:rect l="l" t="t" r="r" b="b"/>
              <a:pathLst>
                <a:path w="1112720" h="216947">
                  <a:moveTo>
                    <a:pt x="93456" y="0"/>
                  </a:moveTo>
                  <a:lnTo>
                    <a:pt x="1019264" y="0"/>
                  </a:lnTo>
                  <a:cubicBezTo>
                    <a:pt x="1044050" y="0"/>
                    <a:pt x="1067821" y="9846"/>
                    <a:pt x="1085347" y="27373"/>
                  </a:cubicBezTo>
                  <a:cubicBezTo>
                    <a:pt x="1102874" y="44899"/>
                    <a:pt x="1112720" y="68670"/>
                    <a:pt x="1112720" y="93456"/>
                  </a:cubicBezTo>
                  <a:lnTo>
                    <a:pt x="1112720" y="123491"/>
                  </a:lnTo>
                  <a:cubicBezTo>
                    <a:pt x="1112720" y="175106"/>
                    <a:pt x="1070878" y="216947"/>
                    <a:pt x="1019264" y="216947"/>
                  </a:cubicBezTo>
                  <a:lnTo>
                    <a:pt x="93456" y="216947"/>
                  </a:lnTo>
                  <a:cubicBezTo>
                    <a:pt x="41842" y="216947"/>
                    <a:pt x="0" y="175106"/>
                    <a:pt x="0" y="123491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112720" cy="302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FEATURES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834684" y="2307451"/>
            <a:ext cx="4224858" cy="823722"/>
            <a:chOff x="0" y="0"/>
            <a:chExt cx="1112720" cy="216947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112720" cy="216947"/>
            </a:xfrm>
            <a:custGeom>
              <a:avLst/>
              <a:gdLst/>
              <a:ahLst/>
              <a:cxnLst/>
              <a:rect l="l" t="t" r="r" b="b"/>
              <a:pathLst>
                <a:path w="1112720" h="216947">
                  <a:moveTo>
                    <a:pt x="93456" y="0"/>
                  </a:moveTo>
                  <a:lnTo>
                    <a:pt x="1019264" y="0"/>
                  </a:lnTo>
                  <a:cubicBezTo>
                    <a:pt x="1044050" y="0"/>
                    <a:pt x="1067821" y="9846"/>
                    <a:pt x="1085347" y="27373"/>
                  </a:cubicBezTo>
                  <a:cubicBezTo>
                    <a:pt x="1102874" y="44899"/>
                    <a:pt x="1112720" y="68670"/>
                    <a:pt x="1112720" y="93456"/>
                  </a:cubicBezTo>
                  <a:lnTo>
                    <a:pt x="1112720" y="123491"/>
                  </a:lnTo>
                  <a:cubicBezTo>
                    <a:pt x="1112720" y="175106"/>
                    <a:pt x="1070878" y="216947"/>
                    <a:pt x="1019264" y="216947"/>
                  </a:cubicBezTo>
                  <a:lnTo>
                    <a:pt x="93456" y="216947"/>
                  </a:lnTo>
                  <a:cubicBezTo>
                    <a:pt x="41842" y="216947"/>
                    <a:pt x="0" y="175106"/>
                    <a:pt x="0" y="123491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112720" cy="302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IMPORTANCE</a:t>
              </a:r>
            </a:p>
          </p:txBody>
        </p:sp>
      </p:grpSp>
      <p:sp>
        <p:nvSpPr>
          <p:cNvPr id="41" name="AutoShape 41"/>
          <p:cNvSpPr/>
          <p:nvPr/>
        </p:nvSpPr>
        <p:spPr>
          <a:xfrm>
            <a:off x="9135849" y="5822633"/>
            <a:ext cx="114969" cy="428103"/>
          </a:xfrm>
          <a:prstGeom prst="line">
            <a:avLst/>
          </a:prstGeom>
          <a:ln w="38100" cap="flat">
            <a:solidFill>
              <a:srgbClr val="3C5679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42" name="Group 42"/>
          <p:cNvGrpSpPr/>
          <p:nvPr/>
        </p:nvGrpSpPr>
        <p:grpSpPr>
          <a:xfrm>
            <a:off x="8413345" y="6120263"/>
            <a:ext cx="1461311" cy="1461311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7266794" y="7748632"/>
            <a:ext cx="4224858" cy="823722"/>
            <a:chOff x="0" y="0"/>
            <a:chExt cx="1112720" cy="21694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112720" cy="216947"/>
            </a:xfrm>
            <a:custGeom>
              <a:avLst/>
              <a:gdLst/>
              <a:ahLst/>
              <a:cxnLst/>
              <a:rect l="l" t="t" r="r" b="b"/>
              <a:pathLst>
                <a:path w="1112720" h="216947">
                  <a:moveTo>
                    <a:pt x="93456" y="0"/>
                  </a:moveTo>
                  <a:lnTo>
                    <a:pt x="1019264" y="0"/>
                  </a:lnTo>
                  <a:cubicBezTo>
                    <a:pt x="1044050" y="0"/>
                    <a:pt x="1067821" y="9846"/>
                    <a:pt x="1085347" y="27373"/>
                  </a:cubicBezTo>
                  <a:cubicBezTo>
                    <a:pt x="1102874" y="44899"/>
                    <a:pt x="1112720" y="68670"/>
                    <a:pt x="1112720" y="93456"/>
                  </a:cubicBezTo>
                  <a:lnTo>
                    <a:pt x="1112720" y="123491"/>
                  </a:lnTo>
                  <a:cubicBezTo>
                    <a:pt x="1112720" y="175106"/>
                    <a:pt x="1070878" y="216947"/>
                    <a:pt x="1019264" y="216947"/>
                  </a:cubicBezTo>
                  <a:lnTo>
                    <a:pt x="93456" y="216947"/>
                  </a:lnTo>
                  <a:cubicBezTo>
                    <a:pt x="41842" y="216947"/>
                    <a:pt x="0" y="175106"/>
                    <a:pt x="0" y="123491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763F9B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85725"/>
              <a:ext cx="1112720" cy="3026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TECHNOLOGIES USED</a:t>
              </a:r>
            </a:p>
          </p:txBody>
        </p:sp>
      </p:grpSp>
      <p:sp>
        <p:nvSpPr>
          <p:cNvPr id="48" name="Freeform 48"/>
          <p:cNvSpPr/>
          <p:nvPr/>
        </p:nvSpPr>
        <p:spPr>
          <a:xfrm>
            <a:off x="5251010" y="6065380"/>
            <a:ext cx="814506" cy="814506"/>
          </a:xfrm>
          <a:custGeom>
            <a:avLst/>
            <a:gdLst/>
            <a:ahLst/>
            <a:cxnLst/>
            <a:rect l="l" t="t" r="r" b="b"/>
            <a:pathLst>
              <a:path w="814506" h="814506">
                <a:moveTo>
                  <a:pt x="0" y="0"/>
                </a:moveTo>
                <a:lnTo>
                  <a:pt x="814506" y="0"/>
                </a:lnTo>
                <a:lnTo>
                  <a:pt x="814506" y="814506"/>
                </a:lnTo>
                <a:lnTo>
                  <a:pt x="0" y="8145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49" name="Freeform 49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0" name="Freeform 50"/>
          <p:cNvSpPr/>
          <p:nvPr/>
        </p:nvSpPr>
        <p:spPr>
          <a:xfrm>
            <a:off x="8674365" y="6376540"/>
            <a:ext cx="939269" cy="948757"/>
          </a:xfrm>
          <a:custGeom>
            <a:avLst/>
            <a:gdLst/>
            <a:ahLst/>
            <a:cxnLst/>
            <a:rect l="l" t="t" r="r" b="b"/>
            <a:pathLst>
              <a:path w="939269" h="948757">
                <a:moveTo>
                  <a:pt x="0" y="0"/>
                </a:moveTo>
                <a:lnTo>
                  <a:pt x="939270" y="0"/>
                </a:lnTo>
                <a:lnTo>
                  <a:pt x="939270" y="948757"/>
                </a:lnTo>
                <a:lnTo>
                  <a:pt x="0" y="9487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51" name="TextBox 51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721308" y="3688494"/>
            <a:ext cx="2769185" cy="11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21"/>
              </a:lnSpc>
              <a:spcBef>
                <a:spcPct val="0"/>
              </a:spcBef>
            </a:pPr>
            <a:r>
              <a:rPr lang="en-US" sz="32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Internet of Things (IoT)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87332" y="3197848"/>
            <a:ext cx="4224858" cy="210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  <a:spcBef>
                <a:spcPct val="0"/>
              </a:spcBef>
            </a:pPr>
            <a:r>
              <a:rPr lang="en-US" sz="238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Network of interconnected devices that collect, send, and receive data through the internet to automate and improve processes.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266794" y="8543779"/>
            <a:ext cx="5686169" cy="1682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Sensors &amp; Actuators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Microcontrollers (e.g., ESP32, Raspberry Pi)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Cloud Platforms &amp; Mobile Apps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815634" y="3167553"/>
            <a:ext cx="4368612" cy="252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Enables automation and real-time monitoring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Increases efficiency and reduces manual work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834684" y="7219799"/>
            <a:ext cx="4224858" cy="29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581" lvl="1" indent="-257790" algn="l">
              <a:lnSpc>
                <a:spcPts val="3343"/>
              </a:lnSpc>
              <a:buFont typeface="Arial"/>
              <a:buChar char="•"/>
            </a:pPr>
            <a:r>
              <a:rPr lang="en-US" sz="2388" b="1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Remote access &amp; control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collection &amp; analytics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 with mobile apps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388" b="1" spc="57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315204" y="7281293"/>
            <a:ext cx="4224858" cy="210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581" lvl="1" indent="-257790" algn="l">
              <a:lnSpc>
                <a:spcPts val="3343"/>
              </a:lnSpc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Homes</a:t>
            </a:r>
          </a:p>
          <a:p>
            <a:pPr marL="515581" lvl="1" indent="-257790" algn="l">
              <a:lnSpc>
                <a:spcPts val="3343"/>
              </a:lnSpc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Healthcare</a:t>
            </a:r>
          </a:p>
          <a:p>
            <a:pPr marL="515581" lvl="1" indent="-257790" algn="l">
              <a:lnSpc>
                <a:spcPts val="3343"/>
              </a:lnSpc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Transportation</a:t>
            </a:r>
          </a:p>
          <a:p>
            <a:pPr marL="515581" lvl="1" indent="-257790" algn="l">
              <a:lnSpc>
                <a:spcPts val="3343"/>
              </a:lnSpc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Agriculture</a:t>
            </a:r>
          </a:p>
          <a:p>
            <a:pPr marL="515581" lvl="1" indent="-257790" algn="l">
              <a:lnSpc>
                <a:spcPts val="3343"/>
              </a:lnSpc>
              <a:spcBef>
                <a:spcPct val="0"/>
              </a:spcBef>
              <a:buFont typeface="Arial"/>
              <a:buChar char="•"/>
            </a:pPr>
            <a:r>
              <a:rPr lang="en-US" sz="2388" b="1" spc="57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Logistics and Delivery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91059" y="3027059"/>
            <a:ext cx="7080737" cy="3154162"/>
            <a:chOff x="0" y="0"/>
            <a:chExt cx="2018387" cy="89910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8387" cy="899104"/>
            </a:xfrm>
            <a:custGeom>
              <a:avLst/>
              <a:gdLst/>
              <a:ahLst/>
              <a:cxnLst/>
              <a:rect l="l" t="t" r="r" b="b"/>
              <a:pathLst>
                <a:path w="2018387" h="899104">
                  <a:moveTo>
                    <a:pt x="31708" y="0"/>
                  </a:moveTo>
                  <a:lnTo>
                    <a:pt x="1986679" y="0"/>
                  </a:lnTo>
                  <a:cubicBezTo>
                    <a:pt x="2004191" y="0"/>
                    <a:pt x="2018387" y="14196"/>
                    <a:pt x="2018387" y="31708"/>
                  </a:cubicBezTo>
                  <a:lnTo>
                    <a:pt x="2018387" y="867396"/>
                  </a:lnTo>
                  <a:cubicBezTo>
                    <a:pt x="2018387" y="884908"/>
                    <a:pt x="2004191" y="899104"/>
                    <a:pt x="1986679" y="899104"/>
                  </a:cubicBezTo>
                  <a:lnTo>
                    <a:pt x="31708" y="899104"/>
                  </a:lnTo>
                  <a:cubicBezTo>
                    <a:pt x="23298" y="899104"/>
                    <a:pt x="15233" y="895763"/>
                    <a:pt x="9287" y="889817"/>
                  </a:cubicBezTo>
                  <a:cubicBezTo>
                    <a:pt x="3341" y="883870"/>
                    <a:pt x="0" y="875805"/>
                    <a:pt x="0" y="867396"/>
                  </a:cubicBezTo>
                  <a:lnTo>
                    <a:pt x="0" y="31708"/>
                  </a:lnTo>
                  <a:cubicBezTo>
                    <a:pt x="0" y="14196"/>
                    <a:pt x="14196" y="0"/>
                    <a:pt x="31708" y="0"/>
                  </a:cubicBezTo>
                  <a:close/>
                </a:path>
              </a:pathLst>
            </a:custGeom>
            <a:solidFill>
              <a:srgbClr val="013165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2018387" cy="965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75309" y="2694906"/>
            <a:ext cx="4056119" cy="752226"/>
          </a:xfrm>
          <a:custGeom>
            <a:avLst/>
            <a:gdLst/>
            <a:ahLst/>
            <a:cxnLst/>
            <a:rect l="l" t="t" r="r" b="b"/>
            <a:pathLst>
              <a:path w="4056119" h="752226">
                <a:moveTo>
                  <a:pt x="0" y="0"/>
                </a:moveTo>
                <a:lnTo>
                  <a:pt x="4056119" y="0"/>
                </a:lnTo>
                <a:lnTo>
                  <a:pt x="4056119" y="752226"/>
                </a:lnTo>
                <a:lnTo>
                  <a:pt x="0" y="75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2" name="Freeform 12"/>
          <p:cNvSpPr/>
          <p:nvPr/>
        </p:nvSpPr>
        <p:spPr>
          <a:xfrm>
            <a:off x="3422116" y="2694906"/>
            <a:ext cx="2906951" cy="752226"/>
          </a:xfrm>
          <a:custGeom>
            <a:avLst/>
            <a:gdLst/>
            <a:ahLst/>
            <a:cxnLst/>
            <a:rect l="l" t="t" r="r" b="b"/>
            <a:pathLst>
              <a:path w="2906951" h="752226">
                <a:moveTo>
                  <a:pt x="0" y="0"/>
                </a:moveTo>
                <a:lnTo>
                  <a:pt x="2906952" y="0"/>
                </a:lnTo>
                <a:lnTo>
                  <a:pt x="2906952" y="752226"/>
                </a:lnTo>
                <a:lnTo>
                  <a:pt x="0" y="75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531"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3" name="Group 13"/>
          <p:cNvGrpSpPr/>
          <p:nvPr/>
        </p:nvGrpSpPr>
        <p:grpSpPr>
          <a:xfrm>
            <a:off x="10140214" y="3017534"/>
            <a:ext cx="7080737" cy="3163687"/>
            <a:chOff x="0" y="0"/>
            <a:chExt cx="2018387" cy="9018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18387" cy="901819"/>
            </a:xfrm>
            <a:custGeom>
              <a:avLst/>
              <a:gdLst/>
              <a:ahLst/>
              <a:cxnLst/>
              <a:rect l="l" t="t" r="r" b="b"/>
              <a:pathLst>
                <a:path w="2018387" h="901819">
                  <a:moveTo>
                    <a:pt x="31708" y="0"/>
                  </a:moveTo>
                  <a:lnTo>
                    <a:pt x="1986679" y="0"/>
                  </a:lnTo>
                  <a:cubicBezTo>
                    <a:pt x="2004191" y="0"/>
                    <a:pt x="2018387" y="14196"/>
                    <a:pt x="2018387" y="31708"/>
                  </a:cubicBezTo>
                  <a:lnTo>
                    <a:pt x="2018387" y="870111"/>
                  </a:lnTo>
                  <a:cubicBezTo>
                    <a:pt x="2018387" y="887623"/>
                    <a:pt x="2004191" y="901819"/>
                    <a:pt x="1986679" y="901819"/>
                  </a:cubicBezTo>
                  <a:lnTo>
                    <a:pt x="31708" y="901819"/>
                  </a:lnTo>
                  <a:cubicBezTo>
                    <a:pt x="14196" y="901819"/>
                    <a:pt x="0" y="887623"/>
                    <a:pt x="0" y="870111"/>
                  </a:cubicBezTo>
                  <a:lnTo>
                    <a:pt x="0" y="31708"/>
                  </a:lnTo>
                  <a:cubicBezTo>
                    <a:pt x="0" y="14196"/>
                    <a:pt x="14196" y="0"/>
                    <a:pt x="31708" y="0"/>
                  </a:cubicBezTo>
                  <a:close/>
                </a:path>
              </a:pathLst>
            </a:custGeom>
            <a:solidFill>
              <a:srgbClr val="013165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2018387" cy="9684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624464" y="2685381"/>
            <a:ext cx="4056119" cy="752226"/>
          </a:xfrm>
          <a:custGeom>
            <a:avLst/>
            <a:gdLst/>
            <a:ahLst/>
            <a:cxnLst/>
            <a:rect l="l" t="t" r="r" b="b"/>
            <a:pathLst>
              <a:path w="4056119" h="752226">
                <a:moveTo>
                  <a:pt x="0" y="0"/>
                </a:moveTo>
                <a:lnTo>
                  <a:pt x="4056119" y="0"/>
                </a:lnTo>
                <a:lnTo>
                  <a:pt x="4056119" y="752226"/>
                </a:lnTo>
                <a:lnTo>
                  <a:pt x="0" y="75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7" name="Freeform 17"/>
          <p:cNvSpPr/>
          <p:nvPr/>
        </p:nvSpPr>
        <p:spPr>
          <a:xfrm>
            <a:off x="12271271" y="2685381"/>
            <a:ext cx="2906951" cy="752226"/>
          </a:xfrm>
          <a:custGeom>
            <a:avLst/>
            <a:gdLst/>
            <a:ahLst/>
            <a:cxnLst/>
            <a:rect l="l" t="t" r="r" b="b"/>
            <a:pathLst>
              <a:path w="2906951" h="752226">
                <a:moveTo>
                  <a:pt x="0" y="0"/>
                </a:moveTo>
                <a:lnTo>
                  <a:pt x="2906952" y="0"/>
                </a:lnTo>
                <a:lnTo>
                  <a:pt x="2906952" y="752226"/>
                </a:lnTo>
                <a:lnTo>
                  <a:pt x="0" y="75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9531"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18" name="TextBox 18"/>
          <p:cNvSpPr txBox="1"/>
          <p:nvPr/>
        </p:nvSpPr>
        <p:spPr>
          <a:xfrm>
            <a:off x="10153020" y="3656657"/>
            <a:ext cx="7036076" cy="2120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2919" lvl="1" indent="-216460" algn="l">
              <a:lnSpc>
                <a:spcPts val="2807"/>
              </a:lnSpc>
              <a:buFont typeface="Arial"/>
              <a:buChar char="•"/>
            </a:pPr>
            <a:r>
              <a:rPr lang="en-US" sz="2005" spc="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University students make up a large and growing portion of online shoppers</a:t>
            </a:r>
          </a:p>
          <a:p>
            <a:pPr marL="432919" lvl="1" indent="-216460" algn="l">
              <a:lnSpc>
                <a:spcPts val="2807"/>
              </a:lnSpc>
              <a:buFont typeface="Arial"/>
              <a:buChar char="•"/>
            </a:pPr>
            <a:r>
              <a:rPr lang="en-US" sz="2005" spc="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Known for high digital literacy and frequent internet and mobile usage</a:t>
            </a:r>
          </a:p>
          <a:p>
            <a:pPr marL="432919" lvl="1" indent="-216460" algn="l">
              <a:lnSpc>
                <a:spcPts val="2807"/>
              </a:lnSpc>
              <a:buFont typeface="Arial"/>
              <a:buChar char="•"/>
            </a:pPr>
            <a:r>
              <a:rPr lang="en-US" sz="2005" u="none" strike="noStrike" spc="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Prefer e-commerce for its convenience, affordability, and variety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50290" y="407680"/>
            <a:ext cx="10004206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OF STUDY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49263" y="2945069"/>
            <a:ext cx="4479804" cy="315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1"/>
              </a:lnSpc>
            </a:pPr>
            <a:r>
              <a:rPr lang="en-US" sz="2099" b="1" spc="2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Malaysia E-commerce Growth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1023" y="2839250"/>
            <a:ext cx="424128" cy="42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</a:pPr>
            <a:r>
              <a:rPr lang="en-US" sz="2772" b="1" spc="27">
                <a:solidFill>
                  <a:srgbClr val="01306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0479" y="3418557"/>
            <a:ext cx="6616645" cy="2604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4509" lvl="1" indent="-227254" algn="l">
              <a:lnSpc>
                <a:spcPts val="2947"/>
              </a:lnSpc>
              <a:buFont typeface="Arial"/>
              <a:buChar char="•"/>
            </a:pPr>
            <a:r>
              <a:rPr lang="en-US" sz="2105" spc="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E-commerce in Malaysia has seen remarkable growth in recent years</a:t>
            </a:r>
          </a:p>
          <a:p>
            <a:pPr marL="454509" lvl="1" indent="-227254" algn="l">
              <a:lnSpc>
                <a:spcPts val="2947"/>
              </a:lnSpc>
              <a:buFont typeface="Arial"/>
              <a:buChar char="•"/>
            </a:pPr>
            <a:r>
              <a:rPr lang="en-US" sz="2105" u="none" strike="noStrike" spc="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Malaysia is now one of Southeast Asia’s leading digital markets</a:t>
            </a:r>
          </a:p>
          <a:p>
            <a:pPr marL="454509" lvl="1" indent="-227254" algn="l">
              <a:lnSpc>
                <a:spcPts val="2947"/>
              </a:lnSpc>
              <a:buFont typeface="Arial"/>
              <a:buChar char="•"/>
            </a:pPr>
            <a:r>
              <a:rPr lang="en-US" sz="2105" u="none" strike="noStrike" spc="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E-commerce users projected to increase by over 75% reaching expected 18.81 million users by 2029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701030" y="2798109"/>
            <a:ext cx="4097722" cy="60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1"/>
              </a:lnSpc>
            </a:pPr>
            <a:r>
              <a:rPr lang="en-US" sz="2099" b="1" spc="2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University Students Role in E-commerce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10177" y="2829725"/>
            <a:ext cx="424128" cy="42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04"/>
              </a:lnSpc>
            </a:pPr>
            <a:r>
              <a:rPr lang="en-US" sz="2772" b="1" spc="27">
                <a:solidFill>
                  <a:srgbClr val="01306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639313" y="6110800"/>
            <a:ext cx="337871" cy="3378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3F98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644194" y="6110800"/>
            <a:ext cx="337871" cy="3378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3F98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sp>
        <p:nvSpPr>
          <p:cNvPr id="31" name="AutoShape 31"/>
          <p:cNvSpPr/>
          <p:nvPr/>
        </p:nvSpPr>
        <p:spPr>
          <a:xfrm>
            <a:off x="4808248" y="6448671"/>
            <a:ext cx="0" cy="340752"/>
          </a:xfrm>
          <a:prstGeom prst="line">
            <a:avLst/>
          </a:prstGeom>
          <a:ln w="38100" cap="flat">
            <a:solidFill>
              <a:srgbClr val="763F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2" name="AutoShape 32"/>
          <p:cNvSpPr/>
          <p:nvPr/>
        </p:nvSpPr>
        <p:spPr>
          <a:xfrm>
            <a:off x="13845389" y="6409506"/>
            <a:ext cx="0" cy="366871"/>
          </a:xfrm>
          <a:prstGeom prst="line">
            <a:avLst/>
          </a:prstGeom>
          <a:ln w="38100" cap="flat">
            <a:solidFill>
              <a:srgbClr val="763F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sp>
        <p:nvSpPr>
          <p:cNvPr id="33" name="AutoShape 33"/>
          <p:cNvSpPr/>
          <p:nvPr/>
        </p:nvSpPr>
        <p:spPr>
          <a:xfrm>
            <a:off x="4808248" y="6776376"/>
            <a:ext cx="9056190" cy="13046"/>
          </a:xfrm>
          <a:prstGeom prst="line">
            <a:avLst/>
          </a:prstGeom>
          <a:ln w="38100" cap="flat">
            <a:solidFill>
              <a:srgbClr val="763F9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MY"/>
          </a:p>
        </p:txBody>
      </p:sp>
      <p:grpSp>
        <p:nvGrpSpPr>
          <p:cNvPr id="34" name="Group 34"/>
          <p:cNvGrpSpPr/>
          <p:nvPr/>
        </p:nvGrpSpPr>
        <p:grpSpPr>
          <a:xfrm>
            <a:off x="9157883" y="6534512"/>
            <a:ext cx="337871" cy="574618"/>
            <a:chOff x="0" y="0"/>
            <a:chExt cx="812800" cy="138233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1382331"/>
            </a:xfrm>
            <a:custGeom>
              <a:avLst/>
              <a:gdLst/>
              <a:ahLst/>
              <a:cxnLst/>
              <a:rect l="l" t="t" r="r" b="b"/>
              <a:pathLst>
                <a:path w="812800" h="1382331">
                  <a:moveTo>
                    <a:pt x="406400" y="0"/>
                  </a:moveTo>
                  <a:cubicBezTo>
                    <a:pt x="181951" y="0"/>
                    <a:pt x="0" y="309445"/>
                    <a:pt x="0" y="691166"/>
                  </a:cubicBezTo>
                  <a:cubicBezTo>
                    <a:pt x="0" y="1072886"/>
                    <a:pt x="181951" y="1382331"/>
                    <a:pt x="406400" y="1382331"/>
                  </a:cubicBezTo>
                  <a:cubicBezTo>
                    <a:pt x="630849" y="1382331"/>
                    <a:pt x="812800" y="1072886"/>
                    <a:pt x="812800" y="691166"/>
                  </a:cubicBezTo>
                  <a:cubicBezTo>
                    <a:pt x="812800" y="309445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3F98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76200" y="62919"/>
              <a:ext cx="660400" cy="1189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495787" y="7546058"/>
            <a:ext cx="13245394" cy="2581090"/>
            <a:chOff x="0" y="0"/>
            <a:chExt cx="3775642" cy="73574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775642" cy="735748"/>
            </a:xfrm>
            <a:custGeom>
              <a:avLst/>
              <a:gdLst/>
              <a:ahLst/>
              <a:cxnLst/>
              <a:rect l="l" t="t" r="r" b="b"/>
              <a:pathLst>
                <a:path w="3775642" h="735748">
                  <a:moveTo>
                    <a:pt x="16950" y="0"/>
                  </a:moveTo>
                  <a:lnTo>
                    <a:pt x="3758692" y="0"/>
                  </a:lnTo>
                  <a:cubicBezTo>
                    <a:pt x="3768053" y="0"/>
                    <a:pt x="3775642" y="7589"/>
                    <a:pt x="3775642" y="16950"/>
                  </a:cubicBezTo>
                  <a:lnTo>
                    <a:pt x="3775642" y="718798"/>
                  </a:lnTo>
                  <a:cubicBezTo>
                    <a:pt x="3775642" y="728159"/>
                    <a:pt x="3768053" y="735748"/>
                    <a:pt x="3758692" y="735748"/>
                  </a:cubicBezTo>
                  <a:lnTo>
                    <a:pt x="16950" y="735748"/>
                  </a:lnTo>
                  <a:cubicBezTo>
                    <a:pt x="7589" y="735748"/>
                    <a:pt x="0" y="728159"/>
                    <a:pt x="0" y="718798"/>
                  </a:cubicBezTo>
                  <a:lnTo>
                    <a:pt x="0" y="16950"/>
                  </a:lnTo>
                  <a:cubicBezTo>
                    <a:pt x="0" y="7589"/>
                    <a:pt x="7589" y="0"/>
                    <a:pt x="16950" y="0"/>
                  </a:cubicBezTo>
                  <a:close/>
                </a:path>
              </a:pathLst>
            </a:custGeom>
            <a:solidFill>
              <a:srgbClr val="013165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66675"/>
              <a:ext cx="3775642" cy="8024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6544184" y="7109130"/>
            <a:ext cx="5667616" cy="798473"/>
            <a:chOff x="0" y="0"/>
            <a:chExt cx="1492706" cy="210298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92706" cy="210298"/>
            </a:xfrm>
            <a:custGeom>
              <a:avLst/>
              <a:gdLst/>
              <a:ahLst/>
              <a:cxnLst/>
              <a:rect l="l" t="t" r="r" b="b"/>
              <a:pathLst>
                <a:path w="1492706" h="210298">
                  <a:moveTo>
                    <a:pt x="69666" y="0"/>
                  </a:moveTo>
                  <a:lnTo>
                    <a:pt x="1423040" y="0"/>
                  </a:lnTo>
                  <a:cubicBezTo>
                    <a:pt x="1461515" y="0"/>
                    <a:pt x="1492706" y="31190"/>
                    <a:pt x="1492706" y="69666"/>
                  </a:cubicBezTo>
                  <a:lnTo>
                    <a:pt x="1492706" y="140632"/>
                  </a:lnTo>
                  <a:cubicBezTo>
                    <a:pt x="1492706" y="179107"/>
                    <a:pt x="1461515" y="210298"/>
                    <a:pt x="1423040" y="210298"/>
                  </a:cubicBezTo>
                  <a:lnTo>
                    <a:pt x="69666" y="210298"/>
                  </a:lnTo>
                  <a:cubicBezTo>
                    <a:pt x="31190" y="210298"/>
                    <a:pt x="0" y="179107"/>
                    <a:pt x="0" y="140632"/>
                  </a:cubicBezTo>
                  <a:lnTo>
                    <a:pt x="0" y="69666"/>
                  </a:lnTo>
                  <a:cubicBezTo>
                    <a:pt x="0" y="31190"/>
                    <a:pt x="31190" y="0"/>
                    <a:pt x="6966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66675"/>
              <a:ext cx="1492706" cy="276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579916" y="7888553"/>
            <a:ext cx="13128167" cy="217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5312" lvl="1" indent="-222656" algn="l">
              <a:lnSpc>
                <a:spcPts val="2887"/>
              </a:lnSpc>
              <a:buFont typeface="Arial"/>
              <a:buChar char="•"/>
            </a:pPr>
            <a:r>
              <a:rPr lang="en-US" sz="2062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ParcelHub was introduced to manage the increasing volume of parcels received by university students.</a:t>
            </a:r>
          </a:p>
          <a:p>
            <a:pPr marL="445312" lvl="1" indent="-222656" algn="l">
              <a:lnSpc>
                <a:spcPts val="2887"/>
              </a:lnSpc>
              <a:buFont typeface="Arial"/>
              <a:buChar char="•"/>
            </a:pPr>
            <a:r>
              <a:rPr lang="en-US" sz="2062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system supports the growing trend of online shopping among students.</a:t>
            </a:r>
          </a:p>
          <a:p>
            <a:pPr marL="445312" lvl="1" indent="-222656" algn="l">
              <a:lnSpc>
                <a:spcPts val="2887"/>
              </a:lnSpc>
              <a:buFont typeface="Arial"/>
              <a:buChar char="•"/>
            </a:pPr>
            <a:r>
              <a:rPr lang="en-US" sz="2062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ParcelHub ensures students receive their parcels safely and at a time that suits their schedule.</a:t>
            </a:r>
          </a:p>
          <a:p>
            <a:pPr marL="445312" lvl="1" indent="-222656" algn="l">
              <a:lnSpc>
                <a:spcPts val="2887"/>
              </a:lnSpc>
              <a:buFont typeface="Arial"/>
              <a:buChar char="•"/>
            </a:pPr>
            <a:r>
              <a:rPr lang="en-US" sz="2062" spc="4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aims to streamline the delivery process and reduce issues like lost or mishandled parcels.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997011" y="7268275"/>
            <a:ext cx="2442075" cy="480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83"/>
              </a:lnSpc>
            </a:pPr>
            <a:r>
              <a:rPr lang="en-US" sz="3199" b="1" spc="31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SUMMARY</a:t>
            </a:r>
          </a:p>
        </p:txBody>
      </p:sp>
      <p:sp>
        <p:nvSpPr>
          <p:cNvPr id="45" name="Freeform 45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968652"/>
            <a:ext cx="1071075" cy="1164211"/>
          </a:xfrm>
          <a:custGeom>
            <a:avLst/>
            <a:gdLst/>
            <a:ahLst/>
            <a:cxnLst/>
            <a:rect l="l" t="t" r="r" b="b"/>
            <a:pathLst>
              <a:path w="1071075" h="1164211">
                <a:moveTo>
                  <a:pt x="0" y="0"/>
                </a:moveTo>
                <a:lnTo>
                  <a:pt x="1071075" y="0"/>
                </a:lnTo>
                <a:lnTo>
                  <a:pt x="1071075" y="1164212"/>
                </a:lnTo>
                <a:lnTo>
                  <a:pt x="0" y="116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9" name="TextBox 9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7854" y="2154861"/>
            <a:ext cx="14281478" cy="103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9"/>
              </a:lnSpc>
              <a:spcBef>
                <a:spcPct val="0"/>
              </a:spcBef>
            </a:pPr>
            <a:r>
              <a:rPr lang="en-US" sz="28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While the ParcelHub aims to simplify parcel collection, it still has notable flaws that impact student convenience.</a:t>
            </a:r>
          </a:p>
        </p:txBody>
      </p:sp>
      <p:sp>
        <p:nvSpPr>
          <p:cNvPr id="11" name="Freeform 11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2" name="Group 12"/>
          <p:cNvGrpSpPr/>
          <p:nvPr/>
        </p:nvGrpSpPr>
        <p:grpSpPr>
          <a:xfrm>
            <a:off x="1226772" y="3309927"/>
            <a:ext cx="4303302" cy="3152208"/>
            <a:chOff x="0" y="0"/>
            <a:chExt cx="1179690" cy="8641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9690" cy="864134"/>
            </a:xfrm>
            <a:custGeom>
              <a:avLst/>
              <a:gdLst/>
              <a:ahLst/>
              <a:cxnLst/>
              <a:rect l="l" t="t" r="r" b="b"/>
              <a:pathLst>
                <a:path w="1179690" h="864134">
                  <a:moveTo>
                    <a:pt x="53972" y="0"/>
                  </a:moveTo>
                  <a:lnTo>
                    <a:pt x="1125718" y="0"/>
                  </a:lnTo>
                  <a:cubicBezTo>
                    <a:pt x="1140033" y="0"/>
                    <a:pt x="1153761" y="5686"/>
                    <a:pt x="1163882" y="15808"/>
                  </a:cubicBezTo>
                  <a:cubicBezTo>
                    <a:pt x="1174004" y="25930"/>
                    <a:pt x="1179690" y="39658"/>
                    <a:pt x="1179690" y="53972"/>
                  </a:cubicBezTo>
                  <a:lnTo>
                    <a:pt x="1179690" y="810162"/>
                  </a:lnTo>
                  <a:cubicBezTo>
                    <a:pt x="1179690" y="839970"/>
                    <a:pt x="1155526" y="864134"/>
                    <a:pt x="1125718" y="864134"/>
                  </a:cubicBezTo>
                  <a:lnTo>
                    <a:pt x="53972" y="864134"/>
                  </a:lnTo>
                  <a:cubicBezTo>
                    <a:pt x="39658" y="864134"/>
                    <a:pt x="25930" y="858448"/>
                    <a:pt x="15808" y="848326"/>
                  </a:cubicBezTo>
                  <a:cubicBezTo>
                    <a:pt x="5686" y="838204"/>
                    <a:pt x="0" y="824477"/>
                    <a:pt x="0" y="810162"/>
                  </a:cubicBezTo>
                  <a:lnTo>
                    <a:pt x="0" y="53972"/>
                  </a:lnTo>
                  <a:cubicBezTo>
                    <a:pt x="0" y="24164"/>
                    <a:pt x="24164" y="0"/>
                    <a:pt x="53972" y="0"/>
                  </a:cubicBezTo>
                  <a:close/>
                </a:path>
              </a:pathLst>
            </a:custGeom>
            <a:solidFill>
              <a:srgbClr val="00A19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57175"/>
              <a:ext cx="1179690" cy="1121309"/>
            </a:xfrm>
            <a:prstGeom prst="rect">
              <a:avLst/>
            </a:prstGeom>
          </p:spPr>
          <p:txBody>
            <a:bodyPr lIns="48806" tIns="48806" rIns="48806" bIns="48806" rtlCol="0" anchor="ctr"/>
            <a:lstStyle/>
            <a:p>
              <a:pPr algn="just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703295" y="3416558"/>
            <a:ext cx="3350257" cy="2865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spc="1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One centralized location (ParcelHub), far from most student residences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992349" y="3309927"/>
            <a:ext cx="4303302" cy="3152208"/>
            <a:chOff x="0" y="0"/>
            <a:chExt cx="1179690" cy="86413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9690" cy="864134"/>
            </a:xfrm>
            <a:custGeom>
              <a:avLst/>
              <a:gdLst/>
              <a:ahLst/>
              <a:cxnLst/>
              <a:rect l="l" t="t" r="r" b="b"/>
              <a:pathLst>
                <a:path w="1179690" h="864134">
                  <a:moveTo>
                    <a:pt x="53972" y="0"/>
                  </a:moveTo>
                  <a:lnTo>
                    <a:pt x="1125718" y="0"/>
                  </a:lnTo>
                  <a:cubicBezTo>
                    <a:pt x="1140033" y="0"/>
                    <a:pt x="1153761" y="5686"/>
                    <a:pt x="1163882" y="15808"/>
                  </a:cubicBezTo>
                  <a:cubicBezTo>
                    <a:pt x="1174004" y="25930"/>
                    <a:pt x="1179690" y="39658"/>
                    <a:pt x="1179690" y="53972"/>
                  </a:cubicBezTo>
                  <a:lnTo>
                    <a:pt x="1179690" y="810162"/>
                  </a:lnTo>
                  <a:cubicBezTo>
                    <a:pt x="1179690" y="839970"/>
                    <a:pt x="1155526" y="864134"/>
                    <a:pt x="1125718" y="864134"/>
                  </a:cubicBezTo>
                  <a:lnTo>
                    <a:pt x="53972" y="864134"/>
                  </a:lnTo>
                  <a:cubicBezTo>
                    <a:pt x="39658" y="864134"/>
                    <a:pt x="25930" y="858448"/>
                    <a:pt x="15808" y="848326"/>
                  </a:cubicBezTo>
                  <a:cubicBezTo>
                    <a:pt x="5686" y="838204"/>
                    <a:pt x="0" y="824477"/>
                    <a:pt x="0" y="810162"/>
                  </a:cubicBezTo>
                  <a:lnTo>
                    <a:pt x="0" y="53972"/>
                  </a:lnTo>
                  <a:cubicBezTo>
                    <a:pt x="0" y="24164"/>
                    <a:pt x="24164" y="0"/>
                    <a:pt x="53972" y="0"/>
                  </a:cubicBezTo>
                  <a:close/>
                </a:path>
              </a:pathLst>
            </a:custGeom>
            <a:solidFill>
              <a:srgbClr val="00A19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57175"/>
              <a:ext cx="1179690" cy="1121309"/>
            </a:xfrm>
            <a:prstGeom prst="rect">
              <a:avLst/>
            </a:prstGeom>
          </p:spPr>
          <p:txBody>
            <a:bodyPr lIns="48806" tIns="48806" rIns="48806" bIns="48806" rtlCol="0" anchor="ctr"/>
            <a:lstStyle/>
            <a:p>
              <a:pPr algn="just">
                <a:lnSpc>
                  <a:spcPts val="60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468872" y="4182139"/>
            <a:ext cx="3350257" cy="143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spc="1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Long queues during peak hours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2757926" y="3309927"/>
            <a:ext cx="4303302" cy="3152208"/>
            <a:chOff x="0" y="0"/>
            <a:chExt cx="1179690" cy="86413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9690" cy="864134"/>
            </a:xfrm>
            <a:custGeom>
              <a:avLst/>
              <a:gdLst/>
              <a:ahLst/>
              <a:cxnLst/>
              <a:rect l="l" t="t" r="r" b="b"/>
              <a:pathLst>
                <a:path w="1179690" h="864134">
                  <a:moveTo>
                    <a:pt x="53972" y="0"/>
                  </a:moveTo>
                  <a:lnTo>
                    <a:pt x="1125718" y="0"/>
                  </a:lnTo>
                  <a:cubicBezTo>
                    <a:pt x="1140033" y="0"/>
                    <a:pt x="1153761" y="5686"/>
                    <a:pt x="1163882" y="15808"/>
                  </a:cubicBezTo>
                  <a:cubicBezTo>
                    <a:pt x="1174004" y="25930"/>
                    <a:pt x="1179690" y="39658"/>
                    <a:pt x="1179690" y="53972"/>
                  </a:cubicBezTo>
                  <a:lnTo>
                    <a:pt x="1179690" y="810162"/>
                  </a:lnTo>
                  <a:cubicBezTo>
                    <a:pt x="1179690" y="839970"/>
                    <a:pt x="1155526" y="864134"/>
                    <a:pt x="1125718" y="864134"/>
                  </a:cubicBezTo>
                  <a:lnTo>
                    <a:pt x="53972" y="864134"/>
                  </a:lnTo>
                  <a:cubicBezTo>
                    <a:pt x="39658" y="864134"/>
                    <a:pt x="25930" y="858448"/>
                    <a:pt x="15808" y="848326"/>
                  </a:cubicBezTo>
                  <a:cubicBezTo>
                    <a:pt x="5686" y="838204"/>
                    <a:pt x="0" y="824477"/>
                    <a:pt x="0" y="810162"/>
                  </a:cubicBezTo>
                  <a:lnTo>
                    <a:pt x="0" y="53972"/>
                  </a:lnTo>
                  <a:cubicBezTo>
                    <a:pt x="0" y="24164"/>
                    <a:pt x="24164" y="0"/>
                    <a:pt x="53972" y="0"/>
                  </a:cubicBezTo>
                  <a:close/>
                </a:path>
              </a:pathLst>
            </a:custGeom>
            <a:solidFill>
              <a:srgbClr val="00A19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57175"/>
              <a:ext cx="1179690" cy="1121309"/>
            </a:xfrm>
            <a:prstGeom prst="rect">
              <a:avLst/>
            </a:prstGeom>
          </p:spPr>
          <p:txBody>
            <a:bodyPr lIns="48806" tIns="48806" rIns="48806" bIns="48806" rtlCol="0" anchor="ctr"/>
            <a:lstStyle/>
            <a:p>
              <a:pPr algn="just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238751" y="4130342"/>
            <a:ext cx="3350257" cy="143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spc="1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Inconvenient for students without transport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813271" y="6690735"/>
            <a:ext cx="4303302" cy="3152208"/>
            <a:chOff x="0" y="0"/>
            <a:chExt cx="1179690" cy="8641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79690" cy="864134"/>
            </a:xfrm>
            <a:custGeom>
              <a:avLst/>
              <a:gdLst/>
              <a:ahLst/>
              <a:cxnLst/>
              <a:rect l="l" t="t" r="r" b="b"/>
              <a:pathLst>
                <a:path w="1179690" h="864134">
                  <a:moveTo>
                    <a:pt x="53972" y="0"/>
                  </a:moveTo>
                  <a:lnTo>
                    <a:pt x="1125718" y="0"/>
                  </a:lnTo>
                  <a:cubicBezTo>
                    <a:pt x="1140033" y="0"/>
                    <a:pt x="1153761" y="5686"/>
                    <a:pt x="1163882" y="15808"/>
                  </a:cubicBezTo>
                  <a:cubicBezTo>
                    <a:pt x="1174004" y="25930"/>
                    <a:pt x="1179690" y="39658"/>
                    <a:pt x="1179690" y="53972"/>
                  </a:cubicBezTo>
                  <a:lnTo>
                    <a:pt x="1179690" y="810162"/>
                  </a:lnTo>
                  <a:cubicBezTo>
                    <a:pt x="1179690" y="839970"/>
                    <a:pt x="1155526" y="864134"/>
                    <a:pt x="1125718" y="864134"/>
                  </a:cubicBezTo>
                  <a:lnTo>
                    <a:pt x="53972" y="864134"/>
                  </a:lnTo>
                  <a:cubicBezTo>
                    <a:pt x="39658" y="864134"/>
                    <a:pt x="25930" y="858448"/>
                    <a:pt x="15808" y="848326"/>
                  </a:cubicBezTo>
                  <a:cubicBezTo>
                    <a:pt x="5686" y="838204"/>
                    <a:pt x="0" y="824477"/>
                    <a:pt x="0" y="810162"/>
                  </a:cubicBezTo>
                  <a:lnTo>
                    <a:pt x="0" y="53972"/>
                  </a:lnTo>
                  <a:cubicBezTo>
                    <a:pt x="0" y="24164"/>
                    <a:pt x="24164" y="0"/>
                    <a:pt x="53972" y="0"/>
                  </a:cubicBezTo>
                  <a:close/>
                </a:path>
              </a:pathLst>
            </a:custGeom>
            <a:solidFill>
              <a:srgbClr val="00A19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57175"/>
              <a:ext cx="1179690" cy="1121309"/>
            </a:xfrm>
            <a:prstGeom prst="rect">
              <a:avLst/>
            </a:prstGeom>
          </p:spPr>
          <p:txBody>
            <a:bodyPr lIns="48806" tIns="48806" rIns="48806" bIns="48806" rtlCol="0" anchor="ctr"/>
            <a:lstStyle/>
            <a:p>
              <a:pPr algn="just">
                <a:lnSpc>
                  <a:spcPts val="600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289794" y="7511150"/>
            <a:ext cx="3350257" cy="143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spc="1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Creates parking problems for those who drive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171427" y="6690735"/>
            <a:ext cx="4303302" cy="3152208"/>
            <a:chOff x="0" y="0"/>
            <a:chExt cx="1179690" cy="86413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179690" cy="864134"/>
            </a:xfrm>
            <a:custGeom>
              <a:avLst/>
              <a:gdLst/>
              <a:ahLst/>
              <a:cxnLst/>
              <a:rect l="l" t="t" r="r" b="b"/>
              <a:pathLst>
                <a:path w="1179690" h="864134">
                  <a:moveTo>
                    <a:pt x="53972" y="0"/>
                  </a:moveTo>
                  <a:lnTo>
                    <a:pt x="1125718" y="0"/>
                  </a:lnTo>
                  <a:cubicBezTo>
                    <a:pt x="1140033" y="0"/>
                    <a:pt x="1153761" y="5686"/>
                    <a:pt x="1163882" y="15808"/>
                  </a:cubicBezTo>
                  <a:cubicBezTo>
                    <a:pt x="1174004" y="25930"/>
                    <a:pt x="1179690" y="39658"/>
                    <a:pt x="1179690" y="53972"/>
                  </a:cubicBezTo>
                  <a:lnTo>
                    <a:pt x="1179690" y="810162"/>
                  </a:lnTo>
                  <a:cubicBezTo>
                    <a:pt x="1179690" y="839970"/>
                    <a:pt x="1155526" y="864134"/>
                    <a:pt x="1125718" y="864134"/>
                  </a:cubicBezTo>
                  <a:lnTo>
                    <a:pt x="53972" y="864134"/>
                  </a:lnTo>
                  <a:cubicBezTo>
                    <a:pt x="39658" y="864134"/>
                    <a:pt x="25930" y="858448"/>
                    <a:pt x="15808" y="848326"/>
                  </a:cubicBezTo>
                  <a:cubicBezTo>
                    <a:pt x="5686" y="838204"/>
                    <a:pt x="0" y="824477"/>
                    <a:pt x="0" y="810162"/>
                  </a:cubicBezTo>
                  <a:lnTo>
                    <a:pt x="0" y="53972"/>
                  </a:lnTo>
                  <a:cubicBezTo>
                    <a:pt x="0" y="24164"/>
                    <a:pt x="24164" y="0"/>
                    <a:pt x="53972" y="0"/>
                  </a:cubicBezTo>
                  <a:close/>
                </a:path>
              </a:pathLst>
            </a:custGeom>
            <a:solidFill>
              <a:srgbClr val="00A19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57175"/>
              <a:ext cx="1179690" cy="1121309"/>
            </a:xfrm>
            <a:prstGeom prst="rect">
              <a:avLst/>
            </a:prstGeom>
          </p:spPr>
          <p:txBody>
            <a:bodyPr lIns="48806" tIns="48806" rIns="48806" bIns="48806" rtlCol="0" anchor="ctr"/>
            <a:lstStyle/>
            <a:p>
              <a:pPr algn="just">
                <a:lnSpc>
                  <a:spcPts val="600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647950" y="7273025"/>
            <a:ext cx="3350257" cy="1912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spc="1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Students must pay additional charges to collect parcels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1661" y="5949544"/>
            <a:ext cx="4294134" cy="2217362"/>
            <a:chOff x="0" y="0"/>
            <a:chExt cx="1427828" cy="7372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91948" y="0"/>
                  </a:moveTo>
                  <a:lnTo>
                    <a:pt x="1335880" y="0"/>
                  </a:lnTo>
                  <a:cubicBezTo>
                    <a:pt x="1360266" y="0"/>
                    <a:pt x="1383654" y="9687"/>
                    <a:pt x="1400897" y="26931"/>
                  </a:cubicBezTo>
                  <a:cubicBezTo>
                    <a:pt x="1418141" y="44175"/>
                    <a:pt x="1427828" y="67562"/>
                    <a:pt x="1427828" y="91948"/>
                  </a:cubicBezTo>
                  <a:lnTo>
                    <a:pt x="1427828" y="645339"/>
                  </a:lnTo>
                  <a:cubicBezTo>
                    <a:pt x="1427828" y="669726"/>
                    <a:pt x="1418141" y="693113"/>
                    <a:pt x="1400897" y="710357"/>
                  </a:cubicBezTo>
                  <a:cubicBezTo>
                    <a:pt x="1383654" y="727600"/>
                    <a:pt x="1360266" y="737288"/>
                    <a:pt x="1335880" y="737288"/>
                  </a:cubicBezTo>
                  <a:lnTo>
                    <a:pt x="91948" y="737288"/>
                  </a:lnTo>
                  <a:cubicBezTo>
                    <a:pt x="41167" y="737288"/>
                    <a:pt x="0" y="696121"/>
                    <a:pt x="0" y="645339"/>
                  </a:cubicBezTo>
                  <a:lnTo>
                    <a:pt x="0" y="91948"/>
                  </a:lnTo>
                  <a:cubicBezTo>
                    <a:pt x="0" y="41167"/>
                    <a:pt x="41167" y="0"/>
                    <a:pt x="91948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27828" cy="794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1407" y="3673520"/>
            <a:ext cx="4031317" cy="4261118"/>
            <a:chOff x="0" y="0"/>
            <a:chExt cx="1340440" cy="14168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0440" cy="1416850"/>
            </a:xfrm>
            <a:custGeom>
              <a:avLst/>
              <a:gdLst/>
              <a:ahLst/>
              <a:cxnLst/>
              <a:rect l="l" t="t" r="r" b="b"/>
              <a:pathLst>
                <a:path w="1340440" h="1416850">
                  <a:moveTo>
                    <a:pt x="97943" y="0"/>
                  </a:moveTo>
                  <a:lnTo>
                    <a:pt x="1242497" y="0"/>
                  </a:lnTo>
                  <a:cubicBezTo>
                    <a:pt x="1268473" y="0"/>
                    <a:pt x="1293385" y="10319"/>
                    <a:pt x="1311753" y="28687"/>
                  </a:cubicBezTo>
                  <a:cubicBezTo>
                    <a:pt x="1330121" y="47055"/>
                    <a:pt x="1340440" y="71967"/>
                    <a:pt x="1340440" y="97943"/>
                  </a:cubicBezTo>
                  <a:lnTo>
                    <a:pt x="1340440" y="1318908"/>
                  </a:lnTo>
                  <a:cubicBezTo>
                    <a:pt x="1340440" y="1344884"/>
                    <a:pt x="1330121" y="1369796"/>
                    <a:pt x="1311753" y="1388164"/>
                  </a:cubicBezTo>
                  <a:cubicBezTo>
                    <a:pt x="1293385" y="1406531"/>
                    <a:pt x="1268473" y="1416850"/>
                    <a:pt x="1242497" y="1416850"/>
                  </a:cubicBezTo>
                  <a:lnTo>
                    <a:pt x="97943" y="1416850"/>
                  </a:lnTo>
                  <a:cubicBezTo>
                    <a:pt x="71967" y="1416850"/>
                    <a:pt x="47055" y="1406531"/>
                    <a:pt x="28687" y="1388164"/>
                  </a:cubicBezTo>
                  <a:cubicBezTo>
                    <a:pt x="10319" y="1369796"/>
                    <a:pt x="0" y="1344884"/>
                    <a:pt x="0" y="1318908"/>
                  </a:cubicBezTo>
                  <a:lnTo>
                    <a:pt x="0" y="97943"/>
                  </a:lnTo>
                  <a:cubicBezTo>
                    <a:pt x="0" y="71967"/>
                    <a:pt x="10319" y="47055"/>
                    <a:pt x="28687" y="28687"/>
                  </a:cubicBezTo>
                  <a:cubicBezTo>
                    <a:pt x="47055" y="10319"/>
                    <a:pt x="71967" y="0"/>
                    <a:pt x="97943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40440" cy="147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11217" y="2797672"/>
            <a:ext cx="1751697" cy="1751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47614" y="5949544"/>
            <a:ext cx="4294134" cy="2217362"/>
            <a:chOff x="0" y="0"/>
            <a:chExt cx="1427828" cy="73728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27828" cy="737288"/>
            </a:xfrm>
            <a:custGeom>
              <a:avLst/>
              <a:gdLst/>
              <a:ahLst/>
              <a:cxnLst/>
              <a:rect l="l" t="t" r="r" b="b"/>
              <a:pathLst>
                <a:path w="1427828" h="737288">
                  <a:moveTo>
                    <a:pt x="91948" y="0"/>
                  </a:moveTo>
                  <a:lnTo>
                    <a:pt x="1335880" y="0"/>
                  </a:lnTo>
                  <a:cubicBezTo>
                    <a:pt x="1360266" y="0"/>
                    <a:pt x="1383654" y="9687"/>
                    <a:pt x="1400897" y="26931"/>
                  </a:cubicBezTo>
                  <a:cubicBezTo>
                    <a:pt x="1418141" y="44175"/>
                    <a:pt x="1427828" y="67562"/>
                    <a:pt x="1427828" y="91948"/>
                  </a:cubicBezTo>
                  <a:lnTo>
                    <a:pt x="1427828" y="645339"/>
                  </a:lnTo>
                  <a:cubicBezTo>
                    <a:pt x="1427828" y="669726"/>
                    <a:pt x="1418141" y="693113"/>
                    <a:pt x="1400897" y="710357"/>
                  </a:cubicBezTo>
                  <a:cubicBezTo>
                    <a:pt x="1383654" y="727600"/>
                    <a:pt x="1360266" y="737288"/>
                    <a:pt x="1335880" y="737288"/>
                  </a:cubicBezTo>
                  <a:lnTo>
                    <a:pt x="91948" y="737288"/>
                  </a:lnTo>
                  <a:cubicBezTo>
                    <a:pt x="41167" y="737288"/>
                    <a:pt x="0" y="696121"/>
                    <a:pt x="0" y="645339"/>
                  </a:cubicBezTo>
                  <a:lnTo>
                    <a:pt x="0" y="91948"/>
                  </a:lnTo>
                  <a:cubicBezTo>
                    <a:pt x="0" y="41167"/>
                    <a:pt x="41167" y="0"/>
                    <a:pt x="91948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427828" cy="794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577360" y="3673520"/>
            <a:ext cx="4031317" cy="4261118"/>
            <a:chOff x="0" y="0"/>
            <a:chExt cx="1340440" cy="14168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0440" cy="1416850"/>
            </a:xfrm>
            <a:custGeom>
              <a:avLst/>
              <a:gdLst/>
              <a:ahLst/>
              <a:cxnLst/>
              <a:rect l="l" t="t" r="r" b="b"/>
              <a:pathLst>
                <a:path w="1340440" h="1416850">
                  <a:moveTo>
                    <a:pt x="97943" y="0"/>
                  </a:moveTo>
                  <a:lnTo>
                    <a:pt x="1242497" y="0"/>
                  </a:lnTo>
                  <a:cubicBezTo>
                    <a:pt x="1268473" y="0"/>
                    <a:pt x="1293385" y="10319"/>
                    <a:pt x="1311753" y="28687"/>
                  </a:cubicBezTo>
                  <a:cubicBezTo>
                    <a:pt x="1330121" y="47055"/>
                    <a:pt x="1340440" y="71967"/>
                    <a:pt x="1340440" y="97943"/>
                  </a:cubicBezTo>
                  <a:lnTo>
                    <a:pt x="1340440" y="1318908"/>
                  </a:lnTo>
                  <a:cubicBezTo>
                    <a:pt x="1340440" y="1344884"/>
                    <a:pt x="1330121" y="1369796"/>
                    <a:pt x="1311753" y="1388164"/>
                  </a:cubicBezTo>
                  <a:cubicBezTo>
                    <a:pt x="1293385" y="1406531"/>
                    <a:pt x="1268473" y="1416850"/>
                    <a:pt x="1242497" y="1416850"/>
                  </a:cubicBezTo>
                  <a:lnTo>
                    <a:pt x="97943" y="1416850"/>
                  </a:lnTo>
                  <a:cubicBezTo>
                    <a:pt x="71967" y="1416850"/>
                    <a:pt x="47055" y="1406531"/>
                    <a:pt x="28687" y="1388164"/>
                  </a:cubicBezTo>
                  <a:cubicBezTo>
                    <a:pt x="10319" y="1369796"/>
                    <a:pt x="0" y="1344884"/>
                    <a:pt x="0" y="1318908"/>
                  </a:cubicBezTo>
                  <a:lnTo>
                    <a:pt x="0" y="97943"/>
                  </a:lnTo>
                  <a:cubicBezTo>
                    <a:pt x="0" y="71967"/>
                    <a:pt x="10319" y="47055"/>
                    <a:pt x="28687" y="28687"/>
                  </a:cubicBezTo>
                  <a:cubicBezTo>
                    <a:pt x="47055" y="10319"/>
                    <a:pt x="71967" y="0"/>
                    <a:pt x="97943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340440" cy="1474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717170" y="2683808"/>
            <a:ext cx="1751697" cy="1751697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78736" y="6969034"/>
            <a:ext cx="4530528" cy="2335559"/>
            <a:chOff x="0" y="0"/>
            <a:chExt cx="1506431" cy="77658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6431" cy="776589"/>
            </a:xfrm>
            <a:custGeom>
              <a:avLst/>
              <a:gdLst/>
              <a:ahLst/>
              <a:cxnLst/>
              <a:rect l="l" t="t" r="r" b="b"/>
              <a:pathLst>
                <a:path w="1506431" h="776589">
                  <a:moveTo>
                    <a:pt x="87151" y="0"/>
                  </a:moveTo>
                  <a:lnTo>
                    <a:pt x="1419280" y="0"/>
                  </a:lnTo>
                  <a:cubicBezTo>
                    <a:pt x="1442394" y="0"/>
                    <a:pt x="1464561" y="9182"/>
                    <a:pt x="1480905" y="25526"/>
                  </a:cubicBezTo>
                  <a:cubicBezTo>
                    <a:pt x="1497249" y="41870"/>
                    <a:pt x="1506431" y="64037"/>
                    <a:pt x="1506431" y="87151"/>
                  </a:cubicBezTo>
                  <a:lnTo>
                    <a:pt x="1506431" y="689438"/>
                  </a:lnTo>
                  <a:cubicBezTo>
                    <a:pt x="1506431" y="737570"/>
                    <a:pt x="1467412" y="776589"/>
                    <a:pt x="1419280" y="776589"/>
                  </a:cubicBezTo>
                  <a:lnTo>
                    <a:pt x="87151" y="776589"/>
                  </a:lnTo>
                  <a:cubicBezTo>
                    <a:pt x="64037" y="776589"/>
                    <a:pt x="41870" y="767407"/>
                    <a:pt x="25526" y="751063"/>
                  </a:cubicBezTo>
                  <a:cubicBezTo>
                    <a:pt x="9182" y="734719"/>
                    <a:pt x="0" y="712552"/>
                    <a:pt x="0" y="689438"/>
                  </a:cubicBezTo>
                  <a:lnTo>
                    <a:pt x="0" y="87151"/>
                  </a:lnTo>
                  <a:cubicBezTo>
                    <a:pt x="0" y="39019"/>
                    <a:pt x="39019" y="0"/>
                    <a:pt x="87151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06431" cy="8337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029369" y="4661340"/>
            <a:ext cx="4229261" cy="4405838"/>
            <a:chOff x="0" y="0"/>
            <a:chExt cx="1406258" cy="146497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06258" cy="1464971"/>
            </a:xfrm>
            <a:custGeom>
              <a:avLst/>
              <a:gdLst/>
              <a:ahLst/>
              <a:cxnLst/>
              <a:rect l="l" t="t" r="r" b="b"/>
              <a:pathLst>
                <a:path w="1406258" h="1464971">
                  <a:moveTo>
                    <a:pt x="93359" y="0"/>
                  </a:moveTo>
                  <a:lnTo>
                    <a:pt x="1312899" y="0"/>
                  </a:lnTo>
                  <a:cubicBezTo>
                    <a:pt x="1337659" y="0"/>
                    <a:pt x="1361405" y="9836"/>
                    <a:pt x="1378914" y="27344"/>
                  </a:cubicBezTo>
                  <a:cubicBezTo>
                    <a:pt x="1396422" y="44852"/>
                    <a:pt x="1406258" y="68598"/>
                    <a:pt x="1406258" y="93359"/>
                  </a:cubicBezTo>
                  <a:lnTo>
                    <a:pt x="1406258" y="1371612"/>
                  </a:lnTo>
                  <a:cubicBezTo>
                    <a:pt x="1406258" y="1423173"/>
                    <a:pt x="1364460" y="1464971"/>
                    <a:pt x="1312899" y="1464971"/>
                  </a:cubicBezTo>
                  <a:lnTo>
                    <a:pt x="93359" y="1464971"/>
                  </a:lnTo>
                  <a:cubicBezTo>
                    <a:pt x="68598" y="1464971"/>
                    <a:pt x="44852" y="1455135"/>
                    <a:pt x="27344" y="1437626"/>
                  </a:cubicBezTo>
                  <a:cubicBezTo>
                    <a:pt x="9836" y="1420118"/>
                    <a:pt x="0" y="1396372"/>
                    <a:pt x="0" y="1371612"/>
                  </a:cubicBezTo>
                  <a:lnTo>
                    <a:pt x="0" y="93359"/>
                  </a:lnTo>
                  <a:cubicBezTo>
                    <a:pt x="0" y="68598"/>
                    <a:pt x="9836" y="44852"/>
                    <a:pt x="27344" y="27344"/>
                  </a:cubicBezTo>
                  <a:cubicBezTo>
                    <a:pt x="44852" y="9836"/>
                    <a:pt x="68598" y="0"/>
                    <a:pt x="93359" y="0"/>
                  </a:cubicBezTo>
                  <a:close/>
                </a:path>
              </a:pathLst>
            </a:custGeom>
            <a:solidFill>
              <a:srgbClr val="E8ECE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1406258" cy="152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234052" y="3673520"/>
            <a:ext cx="1751697" cy="1751697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964220" y="3010886"/>
            <a:ext cx="1257597" cy="1097539"/>
          </a:xfrm>
          <a:custGeom>
            <a:avLst/>
            <a:gdLst/>
            <a:ahLst/>
            <a:cxnLst/>
            <a:rect l="l" t="t" r="r" b="b"/>
            <a:pathLst>
              <a:path w="1257597" h="1097539">
                <a:moveTo>
                  <a:pt x="0" y="0"/>
                </a:moveTo>
                <a:lnTo>
                  <a:pt x="1257597" y="0"/>
                </a:lnTo>
                <a:lnTo>
                  <a:pt x="1257597" y="1097540"/>
                </a:lnTo>
                <a:lnTo>
                  <a:pt x="0" y="10975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6" name="Freeform 36"/>
          <p:cNvSpPr/>
          <p:nvPr/>
        </p:nvSpPr>
        <p:spPr>
          <a:xfrm>
            <a:off x="8742182" y="3961018"/>
            <a:ext cx="735438" cy="1176700"/>
          </a:xfrm>
          <a:custGeom>
            <a:avLst/>
            <a:gdLst/>
            <a:ahLst/>
            <a:cxnLst/>
            <a:rect l="l" t="t" r="r" b="b"/>
            <a:pathLst>
              <a:path w="735438" h="1176700">
                <a:moveTo>
                  <a:pt x="0" y="0"/>
                </a:moveTo>
                <a:lnTo>
                  <a:pt x="735438" y="0"/>
                </a:lnTo>
                <a:lnTo>
                  <a:pt x="735438" y="1176701"/>
                </a:lnTo>
                <a:lnTo>
                  <a:pt x="0" y="11767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7" name="Freeform 37"/>
          <p:cNvSpPr/>
          <p:nvPr/>
        </p:nvSpPr>
        <p:spPr>
          <a:xfrm>
            <a:off x="2162810" y="3182444"/>
            <a:ext cx="1051836" cy="982151"/>
          </a:xfrm>
          <a:custGeom>
            <a:avLst/>
            <a:gdLst/>
            <a:ahLst/>
            <a:cxnLst/>
            <a:rect l="l" t="t" r="r" b="b"/>
            <a:pathLst>
              <a:path w="1051836" h="982151">
                <a:moveTo>
                  <a:pt x="0" y="0"/>
                </a:moveTo>
                <a:lnTo>
                  <a:pt x="1051836" y="0"/>
                </a:lnTo>
                <a:lnTo>
                  <a:pt x="1051836" y="982152"/>
                </a:lnTo>
                <a:lnTo>
                  <a:pt x="0" y="9821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sp>
        <p:nvSpPr>
          <p:cNvPr id="38" name="TextBox 38"/>
          <p:cNvSpPr txBox="1"/>
          <p:nvPr/>
        </p:nvSpPr>
        <p:spPr>
          <a:xfrm>
            <a:off x="13647705" y="4368394"/>
            <a:ext cx="3893952" cy="3394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4"/>
              </a:lnSpc>
            </a:pPr>
            <a:r>
              <a:rPr lang="en-US" sz="248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implement a random password lock system and barcode scanning for secure identification of parcel senders (couriers) and receivers (students).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08772" y="4654144"/>
            <a:ext cx="3759912" cy="3018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2"/>
              </a:lnSpc>
            </a:pPr>
            <a:r>
              <a:rPr lang="en-US" sz="260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design and develop an IoT-based smart locker system for student villages to store small parcels securely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181193" y="5412663"/>
            <a:ext cx="3940072" cy="3522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0"/>
              </a:lnSpc>
            </a:pPr>
            <a:r>
              <a:rPr lang="en-US" sz="2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 build a mobile application for both students and couriers to manage locker access, track deliveries, and receive parcel notifications.</a:t>
            </a:r>
          </a:p>
        </p:txBody>
      </p:sp>
      <p:sp>
        <p:nvSpPr>
          <p:cNvPr id="42" name="Freeform 42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87003"/>
            <a:chOff x="0" y="0"/>
            <a:chExt cx="8829757" cy="8145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29756" cy="814514"/>
            </a:xfrm>
            <a:custGeom>
              <a:avLst/>
              <a:gdLst/>
              <a:ahLst/>
              <a:cxnLst/>
              <a:rect l="l" t="t" r="r" b="b"/>
              <a:pathLst>
                <a:path w="8829756" h="814514">
                  <a:moveTo>
                    <a:pt x="0" y="0"/>
                  </a:moveTo>
                  <a:lnTo>
                    <a:pt x="8829756" y="0"/>
                  </a:lnTo>
                  <a:lnTo>
                    <a:pt x="882975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4074704" cy="1687003"/>
            <a:chOff x="0" y="0"/>
            <a:chExt cx="1967336" cy="8145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7336" cy="814514"/>
            </a:xfrm>
            <a:custGeom>
              <a:avLst/>
              <a:gdLst/>
              <a:ahLst/>
              <a:cxnLst/>
              <a:rect l="l" t="t" r="r" b="b"/>
              <a:pathLst>
                <a:path w="1967336" h="814514">
                  <a:moveTo>
                    <a:pt x="0" y="0"/>
                  </a:moveTo>
                  <a:lnTo>
                    <a:pt x="1967336" y="0"/>
                  </a:lnTo>
                  <a:lnTo>
                    <a:pt x="1967336" y="814514"/>
                  </a:lnTo>
                  <a:lnTo>
                    <a:pt x="0" y="814514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1687003"/>
            <a:ext cx="18288000" cy="315648"/>
            <a:chOff x="0" y="0"/>
            <a:chExt cx="8829757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829756" cy="152400"/>
            </a:xfrm>
            <a:custGeom>
              <a:avLst/>
              <a:gdLst/>
              <a:ahLst/>
              <a:cxnLst/>
              <a:rect l="l" t="t" r="r" b="b"/>
              <a:pathLst>
                <a:path w="8829756" h="152400">
                  <a:moveTo>
                    <a:pt x="0" y="0"/>
                  </a:moveTo>
                  <a:lnTo>
                    <a:pt x="8829756" y="0"/>
                  </a:lnTo>
                  <a:lnTo>
                    <a:pt x="882975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3509" y="5843142"/>
            <a:ext cx="4865628" cy="4231823"/>
            <a:chOff x="0" y="0"/>
            <a:chExt cx="1281482" cy="11145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1482" cy="1114554"/>
            </a:xfrm>
            <a:custGeom>
              <a:avLst/>
              <a:gdLst/>
              <a:ahLst/>
              <a:cxnLst/>
              <a:rect l="l" t="t" r="r" b="b"/>
              <a:pathLst>
                <a:path w="1281482" h="1114554">
                  <a:moveTo>
                    <a:pt x="0" y="0"/>
                  </a:moveTo>
                  <a:lnTo>
                    <a:pt x="1281482" y="0"/>
                  </a:lnTo>
                  <a:lnTo>
                    <a:pt x="1281482" y="1114554"/>
                  </a:lnTo>
                  <a:lnTo>
                    <a:pt x="0" y="111455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281482" cy="118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63304" y="2316976"/>
            <a:ext cx="5236301" cy="4853815"/>
            <a:chOff x="0" y="0"/>
            <a:chExt cx="1227092" cy="11374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7092" cy="1137459"/>
            </a:xfrm>
            <a:custGeom>
              <a:avLst/>
              <a:gdLst/>
              <a:ahLst/>
              <a:cxnLst/>
              <a:rect l="l" t="t" r="r" b="b"/>
              <a:pathLst>
                <a:path w="1227092" h="1137459">
                  <a:moveTo>
                    <a:pt x="51748" y="0"/>
                  </a:moveTo>
                  <a:lnTo>
                    <a:pt x="1175344" y="0"/>
                  </a:lnTo>
                  <a:cubicBezTo>
                    <a:pt x="1189068" y="0"/>
                    <a:pt x="1202231" y="5452"/>
                    <a:pt x="1211935" y="15157"/>
                  </a:cubicBezTo>
                  <a:cubicBezTo>
                    <a:pt x="1221640" y="24861"/>
                    <a:pt x="1227092" y="38023"/>
                    <a:pt x="1227092" y="51748"/>
                  </a:cubicBezTo>
                  <a:lnTo>
                    <a:pt x="1227092" y="1085711"/>
                  </a:lnTo>
                  <a:cubicBezTo>
                    <a:pt x="1227092" y="1114291"/>
                    <a:pt x="1203924" y="1137459"/>
                    <a:pt x="1175344" y="1137459"/>
                  </a:cubicBezTo>
                  <a:lnTo>
                    <a:pt x="51748" y="1137459"/>
                  </a:lnTo>
                  <a:cubicBezTo>
                    <a:pt x="38023" y="1137459"/>
                    <a:pt x="24861" y="1132007"/>
                    <a:pt x="15157" y="1122302"/>
                  </a:cubicBezTo>
                  <a:cubicBezTo>
                    <a:pt x="5452" y="1112598"/>
                    <a:pt x="0" y="1099436"/>
                    <a:pt x="0" y="1085711"/>
                  </a:cubicBezTo>
                  <a:lnTo>
                    <a:pt x="0" y="51748"/>
                  </a:lnTo>
                  <a:cubicBezTo>
                    <a:pt x="0" y="38023"/>
                    <a:pt x="5452" y="24861"/>
                    <a:pt x="15157" y="15157"/>
                  </a:cubicBezTo>
                  <a:cubicBezTo>
                    <a:pt x="24861" y="5452"/>
                    <a:pt x="38023" y="0"/>
                    <a:pt x="51748" y="0"/>
                  </a:cubicBezTo>
                  <a:close/>
                </a:path>
              </a:pathLst>
            </a:custGeom>
            <a:solidFill>
              <a:srgbClr val="00A19C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27092" cy="117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36883" y="2550954"/>
            <a:ext cx="4889143" cy="4469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Build a smart locker prototype using </a:t>
            </a:r>
            <a:r>
              <a:rPr lang="en-US" sz="2600" b="1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Arduino, sensors, and locks.</a:t>
            </a:r>
          </a:p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Simulate circuit design using </a:t>
            </a:r>
            <a:r>
              <a:rPr lang="en-US" sz="2600" b="1" dirty="0" err="1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Tinkercad</a:t>
            </a:r>
            <a:r>
              <a:rPr lang="en-US" sz="26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.</a:t>
            </a:r>
          </a:p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Connect hardware to </a:t>
            </a:r>
            <a:r>
              <a:rPr lang="en-US" sz="2600" b="1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Firebase</a:t>
            </a:r>
            <a:r>
              <a:rPr lang="en-US" sz="2600" dirty="0">
                <a:solidFill>
                  <a:srgbClr val="FFFFFF"/>
                </a:solidFill>
                <a:latin typeface="Poppins" panose="00000500000000000000" pitchFamily="2" charset="0"/>
                <a:ea typeface="Poppins"/>
                <a:cs typeface="Poppins" panose="00000500000000000000" pitchFamily="2" charset="0"/>
                <a:sym typeface="Poppins"/>
              </a:rPr>
              <a:t> for real-time status and access logging.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46988" y="36832"/>
            <a:ext cx="3459142" cy="1526347"/>
          </a:xfrm>
          <a:custGeom>
            <a:avLst/>
            <a:gdLst/>
            <a:ahLst/>
            <a:cxnLst/>
            <a:rect l="l" t="t" r="r" b="b"/>
            <a:pathLst>
              <a:path w="3459142" h="1526347">
                <a:moveTo>
                  <a:pt x="0" y="0"/>
                </a:moveTo>
                <a:lnTo>
                  <a:pt x="3459142" y="0"/>
                </a:lnTo>
                <a:lnTo>
                  <a:pt x="3459142" y="1526346"/>
                </a:lnTo>
                <a:lnTo>
                  <a:pt x="0" y="15263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MY"/>
          </a:p>
        </p:txBody>
      </p:sp>
      <p:grpSp>
        <p:nvGrpSpPr>
          <p:cNvPr id="16" name="Group 16"/>
          <p:cNvGrpSpPr/>
          <p:nvPr/>
        </p:nvGrpSpPr>
        <p:grpSpPr>
          <a:xfrm>
            <a:off x="6711186" y="5843142"/>
            <a:ext cx="4865628" cy="4231823"/>
            <a:chOff x="0" y="0"/>
            <a:chExt cx="1281482" cy="11145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81482" cy="1114554"/>
            </a:xfrm>
            <a:custGeom>
              <a:avLst/>
              <a:gdLst/>
              <a:ahLst/>
              <a:cxnLst/>
              <a:rect l="l" t="t" r="r" b="b"/>
              <a:pathLst>
                <a:path w="1281482" h="1114554">
                  <a:moveTo>
                    <a:pt x="0" y="0"/>
                  </a:moveTo>
                  <a:lnTo>
                    <a:pt x="1281482" y="0"/>
                  </a:lnTo>
                  <a:lnTo>
                    <a:pt x="1281482" y="1114554"/>
                  </a:lnTo>
                  <a:lnTo>
                    <a:pt x="0" y="111455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1281482" cy="118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25850" y="2316976"/>
            <a:ext cx="5236301" cy="4853815"/>
            <a:chOff x="0" y="0"/>
            <a:chExt cx="1227092" cy="11374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27092" cy="1137459"/>
            </a:xfrm>
            <a:custGeom>
              <a:avLst/>
              <a:gdLst/>
              <a:ahLst/>
              <a:cxnLst/>
              <a:rect l="l" t="t" r="r" b="b"/>
              <a:pathLst>
                <a:path w="1227092" h="1137459">
                  <a:moveTo>
                    <a:pt x="51748" y="0"/>
                  </a:moveTo>
                  <a:lnTo>
                    <a:pt x="1175344" y="0"/>
                  </a:lnTo>
                  <a:cubicBezTo>
                    <a:pt x="1189068" y="0"/>
                    <a:pt x="1202231" y="5452"/>
                    <a:pt x="1211935" y="15157"/>
                  </a:cubicBezTo>
                  <a:cubicBezTo>
                    <a:pt x="1221640" y="24861"/>
                    <a:pt x="1227092" y="38023"/>
                    <a:pt x="1227092" y="51748"/>
                  </a:cubicBezTo>
                  <a:lnTo>
                    <a:pt x="1227092" y="1085711"/>
                  </a:lnTo>
                  <a:cubicBezTo>
                    <a:pt x="1227092" y="1114291"/>
                    <a:pt x="1203924" y="1137459"/>
                    <a:pt x="1175344" y="1137459"/>
                  </a:cubicBezTo>
                  <a:lnTo>
                    <a:pt x="51748" y="1137459"/>
                  </a:lnTo>
                  <a:cubicBezTo>
                    <a:pt x="38023" y="1137459"/>
                    <a:pt x="24861" y="1132007"/>
                    <a:pt x="15157" y="1122302"/>
                  </a:cubicBezTo>
                  <a:cubicBezTo>
                    <a:pt x="5452" y="1112598"/>
                    <a:pt x="0" y="1099436"/>
                    <a:pt x="0" y="1085711"/>
                  </a:cubicBezTo>
                  <a:lnTo>
                    <a:pt x="0" y="51748"/>
                  </a:lnTo>
                  <a:cubicBezTo>
                    <a:pt x="0" y="38023"/>
                    <a:pt x="5452" y="24861"/>
                    <a:pt x="15157" y="15157"/>
                  </a:cubicBezTo>
                  <a:cubicBezTo>
                    <a:pt x="24861" y="5452"/>
                    <a:pt x="38023" y="0"/>
                    <a:pt x="51748" y="0"/>
                  </a:cubicBezTo>
                  <a:close/>
                </a:path>
              </a:pathLst>
            </a:custGeom>
            <a:solidFill>
              <a:srgbClr val="20419A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27092" cy="117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699429" y="2550954"/>
            <a:ext cx="4889143" cy="447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a mobile app using </a:t>
            </a:r>
            <a:r>
              <a:rPr lang="en-US" sz="279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Flutter</a:t>
            </a: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students and couriers to access lockers, track parcels, and receive notifications. </a:t>
            </a:r>
          </a:p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will be managed using </a:t>
            </a:r>
            <a:r>
              <a:rPr lang="en-US" sz="279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</a:t>
            </a:r>
            <a:r>
              <a:rPr lang="en-US" sz="2791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Firestore</a:t>
            </a: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2988863" y="5843142"/>
            <a:ext cx="4865628" cy="4231823"/>
            <a:chOff x="0" y="0"/>
            <a:chExt cx="1281482" cy="11145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281482" cy="1114554"/>
            </a:xfrm>
            <a:custGeom>
              <a:avLst/>
              <a:gdLst/>
              <a:ahLst/>
              <a:cxnLst/>
              <a:rect l="l" t="t" r="r" b="b"/>
              <a:pathLst>
                <a:path w="1281482" h="1114554">
                  <a:moveTo>
                    <a:pt x="0" y="0"/>
                  </a:moveTo>
                  <a:lnTo>
                    <a:pt x="1281482" y="0"/>
                  </a:lnTo>
                  <a:lnTo>
                    <a:pt x="1281482" y="1114554"/>
                  </a:lnTo>
                  <a:lnTo>
                    <a:pt x="0" y="111455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MY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66675"/>
              <a:ext cx="1281482" cy="11812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43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788395" y="2316976"/>
            <a:ext cx="5236301" cy="4853815"/>
            <a:chOff x="0" y="0"/>
            <a:chExt cx="1227092" cy="11374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7092" cy="1137459"/>
            </a:xfrm>
            <a:custGeom>
              <a:avLst/>
              <a:gdLst/>
              <a:ahLst/>
              <a:cxnLst/>
              <a:rect l="l" t="t" r="r" b="b"/>
              <a:pathLst>
                <a:path w="1227092" h="1137459">
                  <a:moveTo>
                    <a:pt x="51748" y="0"/>
                  </a:moveTo>
                  <a:lnTo>
                    <a:pt x="1175344" y="0"/>
                  </a:lnTo>
                  <a:cubicBezTo>
                    <a:pt x="1189068" y="0"/>
                    <a:pt x="1202231" y="5452"/>
                    <a:pt x="1211935" y="15157"/>
                  </a:cubicBezTo>
                  <a:cubicBezTo>
                    <a:pt x="1221640" y="24861"/>
                    <a:pt x="1227092" y="38023"/>
                    <a:pt x="1227092" y="51748"/>
                  </a:cubicBezTo>
                  <a:lnTo>
                    <a:pt x="1227092" y="1085711"/>
                  </a:lnTo>
                  <a:cubicBezTo>
                    <a:pt x="1227092" y="1114291"/>
                    <a:pt x="1203924" y="1137459"/>
                    <a:pt x="1175344" y="1137459"/>
                  </a:cubicBezTo>
                  <a:lnTo>
                    <a:pt x="51748" y="1137459"/>
                  </a:lnTo>
                  <a:cubicBezTo>
                    <a:pt x="38023" y="1137459"/>
                    <a:pt x="24861" y="1132007"/>
                    <a:pt x="15157" y="1122302"/>
                  </a:cubicBezTo>
                  <a:cubicBezTo>
                    <a:pt x="5452" y="1112598"/>
                    <a:pt x="0" y="1099436"/>
                    <a:pt x="0" y="1085711"/>
                  </a:cubicBezTo>
                  <a:lnTo>
                    <a:pt x="0" y="51748"/>
                  </a:lnTo>
                  <a:cubicBezTo>
                    <a:pt x="0" y="38023"/>
                    <a:pt x="5452" y="24861"/>
                    <a:pt x="15157" y="15157"/>
                  </a:cubicBezTo>
                  <a:cubicBezTo>
                    <a:pt x="24861" y="5452"/>
                    <a:pt x="38023" y="0"/>
                    <a:pt x="51748" y="0"/>
                  </a:cubicBezTo>
                  <a:close/>
                </a:path>
              </a:pathLst>
            </a:custGeom>
            <a:solidFill>
              <a:srgbClr val="FDB924"/>
            </a:solidFill>
          </p:spPr>
          <p:txBody>
            <a:bodyPr/>
            <a:lstStyle/>
            <a:p>
              <a:endParaRPr lang="en-MY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27092" cy="11755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2961974" y="2550954"/>
            <a:ext cx="4889143" cy="39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OTP-based access using </a:t>
            </a:r>
            <a:r>
              <a:rPr lang="en-US" sz="279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Firebase Authentication</a:t>
            </a: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602706" lvl="1" indent="-301353" algn="l">
              <a:lnSpc>
                <a:spcPts val="3908"/>
              </a:lnSpc>
              <a:buFont typeface="Arial"/>
              <a:buChar char="•"/>
            </a:pP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Integrate </a:t>
            </a:r>
            <a:r>
              <a:rPr lang="en-US" sz="2791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barcode scanning</a:t>
            </a:r>
            <a:r>
              <a:rPr lang="en-US" sz="279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log parcel sender and receiver details, with records stored in the cloud.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660800" y="7294616"/>
            <a:ext cx="4411047" cy="2544173"/>
            <a:chOff x="0" y="0"/>
            <a:chExt cx="812800" cy="46880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0" y="0"/>
                  </a:moveTo>
                  <a:lnTo>
                    <a:pt x="812800" y="0"/>
                  </a:lnTo>
                  <a:lnTo>
                    <a:pt x="812800" y="468801"/>
                  </a:lnTo>
                  <a:lnTo>
                    <a:pt x="0" y="468801"/>
                  </a:lnTo>
                  <a:close/>
                </a:path>
              </a:pathLst>
            </a:custGeom>
            <a:blipFill>
              <a:blip r:embed="rId4"/>
              <a:stretch>
                <a:fillRect l="-1253" r="-1253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38477" y="7294616"/>
            <a:ext cx="4411047" cy="2544173"/>
            <a:chOff x="0" y="0"/>
            <a:chExt cx="812800" cy="46880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0" y="0"/>
                  </a:moveTo>
                  <a:lnTo>
                    <a:pt x="812800" y="0"/>
                  </a:lnTo>
                  <a:lnTo>
                    <a:pt x="812800" y="468801"/>
                  </a:lnTo>
                  <a:lnTo>
                    <a:pt x="0" y="468801"/>
                  </a:lnTo>
                  <a:close/>
                </a:path>
              </a:pathLst>
            </a:custGeom>
            <a:blipFill>
              <a:blip r:embed="rId5"/>
              <a:stretch>
                <a:fillRect t="-604" b="-604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216154" y="7294616"/>
            <a:ext cx="4411047" cy="2544173"/>
            <a:chOff x="0" y="0"/>
            <a:chExt cx="812800" cy="46880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468801"/>
            </a:xfrm>
            <a:custGeom>
              <a:avLst/>
              <a:gdLst/>
              <a:ahLst/>
              <a:cxnLst/>
              <a:rect l="l" t="t" r="r" b="b"/>
              <a:pathLst>
                <a:path w="812800" h="468801">
                  <a:moveTo>
                    <a:pt x="0" y="0"/>
                  </a:moveTo>
                  <a:lnTo>
                    <a:pt x="812800" y="0"/>
                  </a:lnTo>
                  <a:lnTo>
                    <a:pt x="812800" y="468801"/>
                  </a:lnTo>
                  <a:lnTo>
                    <a:pt x="0" y="468801"/>
                  </a:lnTo>
                  <a:close/>
                </a:path>
              </a:pathLst>
            </a:custGeom>
            <a:blipFill>
              <a:blip r:embed="rId6"/>
              <a:stretch>
                <a:fillRect l="-4930" r="-4930"/>
              </a:stretch>
            </a:blipFill>
          </p:spPr>
          <p:txBody>
            <a:bodyPr/>
            <a:lstStyle/>
            <a:p>
              <a:endParaRPr lang="en-MY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4550290" y="407680"/>
            <a:ext cx="9187420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OF STUDY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11F5E65D0D1B4B914DB380111E8FFA" ma:contentTypeVersion="18" ma:contentTypeDescription="Create a new document." ma:contentTypeScope="" ma:versionID="623cb65addb067d45dfed9e1e213d27b">
  <xsd:schema xmlns:xsd="http://www.w3.org/2001/XMLSchema" xmlns:xs="http://www.w3.org/2001/XMLSchema" xmlns:p="http://schemas.microsoft.com/office/2006/metadata/properties" xmlns:ns3="5da4f5da-ba71-45ed-acdb-b19b19884bc7" xmlns:ns4="c523bfb3-bcf0-4bfb-845c-890934dfa13d" targetNamespace="http://schemas.microsoft.com/office/2006/metadata/properties" ma:root="true" ma:fieldsID="1f7db6886939c4f9814992aba1da50ad" ns3:_="" ns4:_="">
    <xsd:import namespace="5da4f5da-ba71-45ed-acdb-b19b19884bc7"/>
    <xsd:import namespace="c523bfb3-bcf0-4bfb-845c-890934dfa13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a4f5da-ba71-45ed-acdb-b19b19884b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3bfb3-bcf0-4bfb-845c-890934dfa1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da4f5da-ba71-45ed-acdb-b19b19884bc7" xsi:nil="true"/>
  </documentManagement>
</p:properties>
</file>

<file path=customXml/itemProps1.xml><?xml version="1.0" encoding="utf-8"?>
<ds:datastoreItem xmlns:ds="http://schemas.openxmlformats.org/officeDocument/2006/customXml" ds:itemID="{383E026E-A28D-4598-A098-84F54F3E2A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a4f5da-ba71-45ed-acdb-b19b19884bc7"/>
    <ds:schemaRef ds:uri="c523bfb3-bcf0-4bfb-845c-890934dfa1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E15913-FA03-4EE6-B92B-D4D9AB77099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97FD5A-0F22-4A06-9F4B-85029EC36FAA}">
  <ds:schemaRefs>
    <ds:schemaRef ds:uri="5da4f5da-ba71-45ed-acdb-b19b19884bc7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c523bfb3-bcf0-4bfb-845c-890934dfa13d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1525</Words>
  <Application>Microsoft Office PowerPoint</Application>
  <PresentationFormat>Custom</PresentationFormat>
  <Paragraphs>245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Times New Roman Bold</vt:lpstr>
      <vt:lpstr>Source Sans Pro Bold</vt:lpstr>
      <vt:lpstr>Calibri</vt:lpstr>
      <vt:lpstr>Poppins Semi-Bold</vt:lpstr>
      <vt:lpstr>Times New Roman</vt:lpstr>
      <vt:lpstr>Poppins Bold</vt:lpstr>
      <vt:lpstr>Arial Bold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21001351_FYP1_ProposalDefence</dc:title>
  <dc:creator>Luthfi Umair</dc:creator>
  <cp:lastModifiedBy>Muhammad Afiq Bin Zakaria</cp:lastModifiedBy>
  <cp:revision>4</cp:revision>
  <dcterms:created xsi:type="dcterms:W3CDTF">2006-08-16T00:00:00Z</dcterms:created>
  <dcterms:modified xsi:type="dcterms:W3CDTF">2025-07-18T07:59:45Z</dcterms:modified>
  <dc:identifier>DAGr6aFfzsI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0x010100DD11F5E65D0D1B4B914DB380111E8FFA</vt:lpwstr>
  </property>
</Properties>
</file>